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1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5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19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34E00-91C5-014E-9953-F80868D57424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5EECA-32BC-4147-8810-4F2D2474B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96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5EECA-32BC-4147-8810-4F2D2474BC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86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5EECA-32BC-4147-8810-4F2D2474BC9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79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06988-5B94-F444-89F5-DAC0D35C9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E4DB7-00E4-1C40-9014-469603CA5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E844D-B173-DC49-B21B-8308EDC2E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01A3F-130B-1F49-8B40-114823B65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AA177-AF61-F645-A039-E4DC914B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35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EFF91-7372-854B-B5BA-629B46BC9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9EB8D2-BCB0-FD4C-8F57-084D891D8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4A53E-635B-8B4B-98BA-AD38AF53E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3D65E-CC91-0242-BA21-C57432BF5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24D67-7296-5543-8C65-A853632A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55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099A67-D758-A341-813E-CBFAC2AD08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B86AEE-B8C5-2A4D-BC10-E88BCBADA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4D43A-8149-044F-A49C-BF631450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F6C4A-ABD2-7D4A-A14A-3C79F0F7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553B0-8FA6-E046-8707-357D3E0AF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1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4496-B65A-1947-8D63-589196F9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407A5-8812-614F-87AF-AF1A6AE7D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A4F41-2E43-3042-9BE3-25D6D98F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10C13-FAD2-B14B-BE48-8D4259B1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1D3D8-C55A-F740-9E50-0977A230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AB86-5936-9C4C-84B7-8C68F6835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C6ADF-7CD0-5E4F-8ABF-D0CD1E998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D2975-6968-A742-BD29-49D7E805B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26EFB-7362-D24A-9CB4-DEE39CC1D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450FC-CA92-704D-A119-EC25714CC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6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9C6A-715D-A94E-B799-0084DA27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17C57-539C-444B-85E7-E8E3F015B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540B3-D56F-4240-81BB-487809174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0CE44-1623-C242-8A76-B72318F4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B23FD-BD03-F44B-8FAC-745120800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AD9D8-C083-2044-B8FD-235D1EF0F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8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2FAAC-5FA6-4E41-ACD3-69932D580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02579-DC70-7345-9365-7F5FA848A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87002-0EF9-494F-B7ED-C5BDA241A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66DE97-D5F5-E340-B05E-8A276C8A8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347A78-C0A2-6048-80DE-C99265949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0BD970-13E3-D140-ACD8-97BA8BEE5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EF2245-15D2-994F-87FD-4C037CDFD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DB5D53-033F-A846-B8DC-FF60D3E2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5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F5679-80C4-3E45-8AF3-60942B80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9B5048-A17F-094D-B9D6-970878153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AAD702-D6A3-7E4B-9AE5-AA3020A67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741E59-176B-5742-AA1C-8D24DF677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8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236B88-ED18-E24B-AE9C-736B4DDA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9C3997-64D3-624B-A781-CC4ACA2EE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16E04-CD77-6F44-AA71-DC21D5F82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38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05C6-2B64-4A46-8E53-7113E60CF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76084-13A5-F44E-A835-871886949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065C1-9675-0748-8ADC-F10288EEE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944A6-73BE-5E44-92B4-59A7CC9E0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CA0CC-F901-7B41-AC18-776E8C2B6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9A6A2-6CC5-964A-8EAE-A907CA76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59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F8734-C25F-B64D-B747-FA0FC53A3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924A1-8106-A340-A03F-1F02ABC3C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6B4435-552D-414A-9409-2D50981EA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06D70-A3B7-0B4A-8590-EAE18B88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50120-16ED-3B44-BE81-B416108C3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F9C7F-E65F-CB44-A47D-92E274D92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10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536873-297E-BC4C-BBC3-5667B69E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15FCE3-7382-0D42-B184-0C5493047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C7C11-280D-D640-844B-5F13A4993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FF5E2-BA4C-5649-8A85-E0F83A696451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B0D52-5188-C94E-A29A-8323F9DD2F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789B0-AAF6-574C-80C0-FF4DB848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8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75DC-8243-0544-AD54-99C398425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9344" y="-273496"/>
            <a:ext cx="9144000" cy="2990979"/>
          </a:xfrm>
        </p:spPr>
        <p:txBody>
          <a:bodyPr/>
          <a:lstStyle/>
          <a:p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Fat</a:t>
            </a:r>
            <a:r>
              <a:rPr lang="zh-CN" altLang="en-US" dirty="0"/>
              <a:t> </a:t>
            </a:r>
            <a:r>
              <a:rPr lang="en-US" altLang="zh-CN" dirty="0"/>
              <a:t>Assignment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2F83E2-3409-194B-A600-F7D044822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94043"/>
            <a:ext cx="9144000" cy="2752193"/>
          </a:xfrm>
        </p:spPr>
        <p:txBody>
          <a:bodyPr>
            <a:noAutofit/>
          </a:bodyPr>
          <a:lstStyle/>
          <a:p>
            <a:pPr algn="l"/>
            <a:r>
              <a:rPr lang="en-US" altLang="zh-CN" sz="2800" dirty="0"/>
              <a:t>Stat</a:t>
            </a:r>
            <a:r>
              <a:rPr lang="zh-CN" altLang="en-US" sz="2800" dirty="0"/>
              <a:t> </a:t>
            </a:r>
            <a:r>
              <a:rPr lang="en-US" altLang="zh-CN" sz="2800" dirty="0"/>
              <a:t>628</a:t>
            </a:r>
            <a:r>
              <a:rPr lang="zh-CN" altLang="en-US" sz="2800" dirty="0"/>
              <a:t> </a:t>
            </a:r>
            <a:r>
              <a:rPr lang="en-US" altLang="zh-CN" sz="2800" dirty="0"/>
              <a:t>Module</a:t>
            </a:r>
            <a:r>
              <a:rPr lang="zh-CN" altLang="en-US" sz="2800" dirty="0"/>
              <a:t> </a:t>
            </a:r>
            <a:r>
              <a:rPr lang="en-US" altLang="zh-CN" sz="2800" dirty="0"/>
              <a:t>2</a:t>
            </a:r>
          </a:p>
          <a:p>
            <a:pPr algn="l"/>
            <a:r>
              <a:rPr lang="en-US" altLang="zh-CN" sz="2800" dirty="0"/>
              <a:t>RUI</a:t>
            </a:r>
            <a:r>
              <a:rPr lang="zh-CN" altLang="en-US" sz="2800" dirty="0"/>
              <a:t> </a:t>
            </a:r>
            <a:r>
              <a:rPr lang="en-US" altLang="zh-CN" sz="2800" dirty="0"/>
              <a:t>HUANG</a:t>
            </a:r>
          </a:p>
          <a:p>
            <a:pPr algn="l"/>
            <a:r>
              <a:rPr lang="en-US" altLang="zh-CN" sz="2800" dirty="0"/>
              <a:t>CHENYANG</a:t>
            </a:r>
            <a:r>
              <a:rPr lang="zh-CN" altLang="en-US" sz="2800" dirty="0"/>
              <a:t> </a:t>
            </a:r>
            <a:r>
              <a:rPr lang="en-US" altLang="zh-CN" sz="2800" dirty="0"/>
              <a:t>JIANG</a:t>
            </a:r>
          </a:p>
          <a:p>
            <a:pPr algn="l"/>
            <a:r>
              <a:rPr lang="en-US" altLang="zh-CN" sz="2800" dirty="0" err="1"/>
              <a:t>HanGyu</a:t>
            </a:r>
            <a:r>
              <a:rPr lang="zh-CN" altLang="en-US" sz="2800" dirty="0"/>
              <a:t> </a:t>
            </a:r>
            <a:r>
              <a:rPr lang="en-US" altLang="zh-CN" sz="2800" dirty="0"/>
              <a:t>KANG</a:t>
            </a:r>
          </a:p>
          <a:p>
            <a:pPr algn="l"/>
            <a:r>
              <a:rPr lang="en-US" altLang="zh-CN" sz="2800" dirty="0"/>
              <a:t>ENZE</a:t>
            </a:r>
            <a:r>
              <a:rPr lang="zh-CN" altLang="en-US" sz="2800" dirty="0"/>
              <a:t> </a:t>
            </a:r>
            <a:r>
              <a:rPr lang="en-US" altLang="zh-CN" sz="2800" dirty="0"/>
              <a:t>WANG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1368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9861D-6EFB-1C49-9D25-30E401B58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30" y="117990"/>
            <a:ext cx="10515600" cy="1325563"/>
          </a:xfrm>
        </p:spPr>
        <p:txBody>
          <a:bodyPr/>
          <a:lstStyle/>
          <a:p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49EC5-A952-604B-8CE8-125EBC110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89" y="1569310"/>
            <a:ext cx="4672584" cy="4351338"/>
          </a:xfrm>
        </p:spPr>
        <p:txBody>
          <a:bodyPr/>
          <a:lstStyle/>
          <a:p>
            <a:r>
              <a:rPr lang="en-US" altLang="zh-CN" dirty="0"/>
              <a:t>Method: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Lasso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Subsets</a:t>
            </a:r>
            <a:r>
              <a:rPr lang="zh-CN" altLang="en-US" sz="2000" dirty="0"/>
              <a:t> </a:t>
            </a:r>
            <a:r>
              <a:rPr lang="en-US" altLang="zh-CN" sz="2000" dirty="0"/>
              <a:t>Method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Cp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BIC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Forward</a:t>
            </a:r>
            <a:r>
              <a:rPr lang="zh-CN" altLang="en-US" sz="2000" dirty="0"/>
              <a:t> </a:t>
            </a:r>
            <a:r>
              <a:rPr lang="en-US" altLang="zh-CN" sz="2000" dirty="0"/>
              <a:t>Direction</a:t>
            </a:r>
            <a:r>
              <a:rPr lang="zh-CN" altLang="en-US" sz="2000" dirty="0"/>
              <a:t> </a:t>
            </a:r>
            <a:r>
              <a:rPr lang="en-US" altLang="zh-CN" sz="2000" dirty="0"/>
              <a:t>Search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AIC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BIC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prefer</a:t>
            </a:r>
            <a:r>
              <a:rPr lang="zh-CN" altLang="en-US" sz="2000" dirty="0"/>
              <a:t> </a:t>
            </a:r>
            <a:r>
              <a:rPr lang="en-US" altLang="zh-CN" sz="2000" dirty="0"/>
              <a:t>both</a:t>
            </a:r>
            <a:r>
              <a:rPr lang="zh-CN" altLang="en-US" sz="2000" dirty="0"/>
              <a:t> </a:t>
            </a:r>
            <a:r>
              <a:rPr lang="en-US" altLang="zh-CN" sz="2000" dirty="0"/>
              <a:t>simple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precise</a:t>
            </a:r>
            <a:r>
              <a:rPr lang="zh-CN" altLang="en-US" sz="2000" dirty="0"/>
              <a:t> </a:t>
            </a:r>
            <a:r>
              <a:rPr lang="en-US" altLang="zh-CN" sz="1800" dirty="0"/>
              <a:t>model.</a:t>
            </a:r>
            <a:r>
              <a:rPr lang="zh-CN" altLang="en-US" sz="1800" dirty="0"/>
              <a:t> </a:t>
            </a:r>
            <a:endParaRPr lang="en-US" altLang="zh-CN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32E78E-BE4B-6341-A887-D05746001B74}"/>
              </a:ext>
            </a:extLst>
          </p:cNvPr>
          <p:cNvSpPr txBox="1">
            <a:spLocks/>
          </p:cNvSpPr>
          <p:nvPr/>
        </p:nvSpPr>
        <p:spPr>
          <a:xfrm>
            <a:off x="5601730" y="1492982"/>
            <a:ext cx="6215448" cy="48021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Full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2000" dirty="0"/>
              <a:t>Four</a:t>
            </a:r>
            <a:r>
              <a:rPr lang="zh-CN" altLang="en-US" sz="2000" dirty="0"/>
              <a:t> </a:t>
            </a:r>
            <a:r>
              <a:rPr lang="en-US" altLang="zh-CN" sz="2000" dirty="0"/>
              <a:t>full</a:t>
            </a:r>
            <a:r>
              <a:rPr lang="zh-CN" altLang="en-US" sz="2000" dirty="0"/>
              <a:t> </a:t>
            </a:r>
            <a:r>
              <a:rPr lang="en-US" altLang="zh-CN" sz="2000" dirty="0"/>
              <a:t>model: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Full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variables:</a:t>
            </a:r>
            <a:r>
              <a:rPr lang="zh-CN" altLang="en-US" sz="2000" dirty="0"/>
              <a:t>                                   </a:t>
            </a:r>
            <a:r>
              <a:rPr lang="en-US" altLang="zh-CN" sz="2000" dirty="0"/>
              <a:t>BODYFAT~AGE+WEIGHT+HEIGHT+ADIPOSITY+NECK+CHEST+ABDOMEN+HIP+THIGH+KNEE+ANKLE+BICEPS+FOREARM+WRIST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Full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 after</a:t>
            </a:r>
            <a:r>
              <a:rPr lang="zh-CN" altLang="en-US" sz="2000" dirty="0"/>
              <a:t> </a:t>
            </a:r>
            <a:r>
              <a:rPr lang="en-US" altLang="zh-CN" sz="2000" dirty="0"/>
              <a:t>logarithmic (log())</a:t>
            </a:r>
            <a:r>
              <a:rPr lang="zh-CN" altLang="en-US" sz="2000" dirty="0"/>
              <a:t> </a:t>
            </a:r>
            <a:r>
              <a:rPr lang="en-US" altLang="zh-CN" sz="2000" dirty="0"/>
              <a:t>transformation,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LogAGE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LogWRIST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Full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 after</a:t>
            </a:r>
            <a:r>
              <a:rPr lang="zh-CN" altLang="en-US" sz="2000" dirty="0"/>
              <a:t> </a:t>
            </a:r>
            <a:r>
              <a:rPr lang="en-US" altLang="zh-CN" sz="2000" dirty="0"/>
              <a:t>square</a:t>
            </a:r>
            <a:r>
              <a:rPr lang="zh-CN" altLang="en-US" sz="2000" dirty="0"/>
              <a:t> </a:t>
            </a:r>
            <a:r>
              <a:rPr lang="en-US" altLang="zh-CN" sz="2000" dirty="0"/>
              <a:t>(^2)</a:t>
            </a:r>
            <a:r>
              <a:rPr lang="zh-CN" altLang="en-US" sz="2000" dirty="0"/>
              <a:t> </a:t>
            </a:r>
            <a:r>
              <a:rPr lang="en-US" altLang="zh-CN" sz="2000" dirty="0"/>
              <a:t>transformation,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 err="1"/>
              <a:t>sqAGE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 err="1"/>
              <a:t>sqWRIST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Full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 from</a:t>
            </a:r>
            <a:r>
              <a:rPr lang="zh-CN" altLang="en-US" sz="2000" dirty="0"/>
              <a:t> </a:t>
            </a:r>
            <a:r>
              <a:rPr lang="en-US" altLang="zh-CN" sz="2000" dirty="0"/>
              <a:t>1,</a:t>
            </a:r>
            <a:r>
              <a:rPr lang="zh-CN" altLang="en-US" sz="2000" dirty="0"/>
              <a:t> </a:t>
            </a:r>
            <a:r>
              <a:rPr lang="en-US" altLang="zh-CN" sz="2000" dirty="0"/>
              <a:t>2,</a:t>
            </a:r>
            <a:r>
              <a:rPr lang="zh-CN" altLang="en-US" sz="2000" dirty="0"/>
              <a:t> </a:t>
            </a:r>
            <a:r>
              <a:rPr lang="en-US" altLang="zh-CN" sz="2000" dirty="0"/>
              <a:t>3,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AGE,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LogAGE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sqAGE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others.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still</a:t>
            </a:r>
            <a:r>
              <a:rPr lang="zh-CN" altLang="en-US" sz="2000" dirty="0"/>
              <a:t> </a:t>
            </a:r>
            <a:r>
              <a:rPr lang="en-US" altLang="zh-CN" sz="2000" dirty="0"/>
              <a:t>want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figure</a:t>
            </a:r>
            <a:r>
              <a:rPr lang="zh-CN" altLang="en-US" sz="2000" dirty="0"/>
              <a:t> </a:t>
            </a:r>
            <a:r>
              <a:rPr lang="en-US" altLang="zh-CN" sz="2000" dirty="0"/>
              <a:t>out</a:t>
            </a:r>
            <a:r>
              <a:rPr lang="zh-CN" altLang="en-US" sz="2000" dirty="0"/>
              <a:t> </a:t>
            </a:r>
            <a:r>
              <a:rPr lang="en-US" altLang="zh-CN" sz="2000" dirty="0"/>
              <a:t>any</a:t>
            </a:r>
            <a:r>
              <a:rPr lang="zh-CN" altLang="en-US" sz="2000" dirty="0"/>
              <a:t> </a:t>
            </a:r>
            <a:r>
              <a:rPr lang="en-US" altLang="zh-CN" sz="2000" dirty="0"/>
              <a:t>improvement</a:t>
            </a:r>
            <a:r>
              <a:rPr lang="zh-CN" altLang="en-US" sz="2000" dirty="0"/>
              <a:t> </a:t>
            </a:r>
            <a:r>
              <a:rPr lang="en-US" altLang="zh-CN" sz="2000" dirty="0"/>
              <a:t>after</a:t>
            </a:r>
            <a:r>
              <a:rPr lang="zh-CN" altLang="en-US" sz="2000" dirty="0"/>
              <a:t> </a:t>
            </a:r>
            <a:r>
              <a:rPr lang="en-US" altLang="zh-CN" sz="2000" dirty="0"/>
              <a:t>transformation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20253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7D35D-BCD7-A541-8253-919EA3BB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Lasso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78F0D-FB05-3E42-B80A-EFE2F9BCB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51" y="2019910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Lasso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</a:t>
            </a:r>
            <a:r>
              <a:rPr lang="zh-CN" altLang="en-US" sz="2000" dirty="0"/>
              <a:t> </a:t>
            </a:r>
            <a:r>
              <a:rPr lang="en-US" sz="2000" dirty="0"/>
              <a:t>adds a Lasso penalty to loss function and works both on variable selection </a:t>
            </a:r>
            <a:r>
              <a:rPr lang="en-US" altLang="zh-CN" sz="2000" dirty="0"/>
              <a:t>and</a:t>
            </a:r>
            <a:r>
              <a:rPr lang="en-US" sz="2000" dirty="0"/>
              <a:t> prediction accuracy.</a:t>
            </a: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Results:</a:t>
            </a:r>
            <a:r>
              <a:rPr lang="zh-CN" altLang="en-US" sz="2000" dirty="0"/>
              <a:t> </a:t>
            </a:r>
            <a:r>
              <a:rPr lang="en-US" sz="2000" dirty="0"/>
              <a:t>BODYFAT ~ AGE + HEIGHT + NECK + ABDOMEN + BICEPS + FOREARM + WRIST + THIGH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adjusted</a:t>
            </a:r>
            <a:r>
              <a:rPr lang="zh-CN" altLang="en-US" sz="2000" dirty="0"/>
              <a:t> </a:t>
            </a:r>
            <a:r>
              <a:rPr lang="en-US" altLang="zh-CN" sz="2000" dirty="0"/>
              <a:t>R</a:t>
            </a:r>
            <a:r>
              <a:rPr lang="zh-CN" altLang="en-US" sz="2000" dirty="0"/>
              <a:t> </a:t>
            </a:r>
            <a:r>
              <a:rPr lang="en-US" altLang="zh-CN" sz="2000" dirty="0"/>
              <a:t>squared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0.7197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multicollinearity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linear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</a:t>
            </a:r>
            <a:r>
              <a:rPr lang="zh-CN" altLang="en-US" sz="2000" dirty="0"/>
              <a:t> </a:t>
            </a:r>
            <a:r>
              <a:rPr lang="en-US" altLang="zh-CN" sz="2000" dirty="0"/>
              <a:t>above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so</a:t>
            </a:r>
            <a:r>
              <a:rPr lang="zh-CN" altLang="en-US" sz="2000" dirty="0"/>
              <a:t> </a:t>
            </a:r>
            <a:r>
              <a:rPr lang="en-US" altLang="zh-CN" sz="2000" dirty="0"/>
              <a:t>serious,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mean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VIF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2.88.</a:t>
            </a:r>
            <a:r>
              <a:rPr lang="zh-CN" altLang="en-US" sz="2000" dirty="0"/>
              <a:t> </a:t>
            </a:r>
            <a:r>
              <a:rPr lang="en-US" altLang="zh-CN" sz="2000" dirty="0"/>
              <a:t>Here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VIF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variables:</a:t>
            </a:r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3B53466-622C-974B-97CF-D6B1BB07E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216787"/>
              </p:ext>
            </p:extLst>
          </p:nvPr>
        </p:nvGraphicFramePr>
        <p:xfrm>
          <a:off x="1511315" y="4377266"/>
          <a:ext cx="83435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40">
                  <a:extLst>
                    <a:ext uri="{9D8B030D-6E8A-4147-A177-3AD203B41FA5}">
                      <a16:colId xmlns:a16="http://schemas.microsoft.com/office/drawing/2014/main" val="1679673325"/>
                    </a:ext>
                  </a:extLst>
                </a:gridCol>
                <a:gridCol w="869859">
                  <a:extLst>
                    <a:ext uri="{9D8B030D-6E8A-4147-A177-3AD203B41FA5}">
                      <a16:colId xmlns:a16="http://schemas.microsoft.com/office/drawing/2014/main" val="2701155718"/>
                    </a:ext>
                  </a:extLst>
                </a:gridCol>
                <a:gridCol w="926757">
                  <a:extLst>
                    <a:ext uri="{9D8B030D-6E8A-4147-A177-3AD203B41FA5}">
                      <a16:colId xmlns:a16="http://schemas.microsoft.com/office/drawing/2014/main" val="2264975128"/>
                    </a:ext>
                  </a:extLst>
                </a:gridCol>
                <a:gridCol w="840259">
                  <a:extLst>
                    <a:ext uri="{9D8B030D-6E8A-4147-A177-3AD203B41FA5}">
                      <a16:colId xmlns:a16="http://schemas.microsoft.com/office/drawing/2014/main" val="1760512310"/>
                    </a:ext>
                  </a:extLst>
                </a:gridCol>
                <a:gridCol w="1223319">
                  <a:extLst>
                    <a:ext uri="{9D8B030D-6E8A-4147-A177-3AD203B41FA5}">
                      <a16:colId xmlns:a16="http://schemas.microsoft.com/office/drawing/2014/main" val="3537988395"/>
                    </a:ext>
                  </a:extLst>
                </a:gridCol>
                <a:gridCol w="877330">
                  <a:extLst>
                    <a:ext uri="{9D8B030D-6E8A-4147-A177-3AD203B41FA5}">
                      <a16:colId xmlns:a16="http://schemas.microsoft.com/office/drawing/2014/main" val="4019659674"/>
                    </a:ext>
                  </a:extLst>
                </a:gridCol>
                <a:gridCol w="1309816">
                  <a:extLst>
                    <a:ext uri="{9D8B030D-6E8A-4147-A177-3AD203B41FA5}">
                      <a16:colId xmlns:a16="http://schemas.microsoft.com/office/drawing/2014/main" val="1622481901"/>
                    </a:ext>
                  </a:extLst>
                </a:gridCol>
                <a:gridCol w="916429">
                  <a:extLst>
                    <a:ext uri="{9D8B030D-6E8A-4147-A177-3AD203B41FA5}">
                      <a16:colId xmlns:a16="http://schemas.microsoft.com/office/drawing/2014/main" val="4092609204"/>
                    </a:ext>
                  </a:extLst>
                </a:gridCol>
                <a:gridCol w="878045">
                  <a:extLst>
                    <a:ext uri="{9D8B030D-6E8A-4147-A177-3AD203B41FA5}">
                      <a16:colId xmlns:a16="http://schemas.microsoft.com/office/drawing/2014/main" val="2286342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NECK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ABDOMEN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BICEPS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FOREARM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THIGH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7240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1" dirty="0">
                          <a:effectLst/>
                        </a:rPr>
                        <a:t>VIF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2.0247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1.4289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3.3396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3.8798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3.1619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2.2896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2.7124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4.2167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944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4710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75F7C-D823-9F4C-9CC4-6230E5C97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Subsets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8AA58-9E3D-874D-9BFB-4CFF46B29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42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Here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only</a:t>
            </a:r>
            <a:r>
              <a:rPr lang="zh-CN" altLang="en-US" sz="2000" dirty="0"/>
              <a:t> </a:t>
            </a:r>
            <a:r>
              <a:rPr lang="en-US" altLang="zh-CN" sz="2000" dirty="0"/>
              <a:t>give</a:t>
            </a:r>
            <a:r>
              <a:rPr lang="zh-CN" altLang="en-US" sz="2000" dirty="0"/>
              <a:t> </a:t>
            </a:r>
            <a:r>
              <a:rPr lang="en-US" altLang="zh-CN" sz="2000" dirty="0"/>
              <a:t>results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full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4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</a:t>
            </a:r>
            <a:r>
              <a:rPr lang="zh-CN" altLang="en-US" sz="2000" dirty="0"/>
              <a:t> </a:t>
            </a:r>
            <a:r>
              <a:rPr lang="en-US" altLang="zh-CN" sz="2000" dirty="0"/>
              <a:t>including</a:t>
            </a:r>
            <a:r>
              <a:rPr lang="zh-CN" altLang="en-US" sz="2000" dirty="0"/>
              <a:t> </a:t>
            </a:r>
            <a:r>
              <a:rPr lang="en-US" altLang="zh-CN" sz="2000" dirty="0"/>
              <a:t>square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log</a:t>
            </a:r>
            <a:r>
              <a:rPr lang="zh-CN" altLang="en-US" sz="2000" dirty="0"/>
              <a:t> </a:t>
            </a:r>
            <a:r>
              <a:rPr lang="en-US" altLang="zh-CN" sz="2000" dirty="0"/>
              <a:t>transformation.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sz="2000" dirty="0"/>
              <a:t>BODYFAT~ABDOMEN					</a:t>
            </a:r>
            <a:r>
              <a:rPr lang="zh-CN" altLang="en-US" sz="2000" dirty="0"/>
              <a:t> </a:t>
            </a:r>
            <a:r>
              <a:rPr lang="en-US" altLang="zh-CN" sz="2000" dirty="0"/>
              <a:t>R</a:t>
            </a:r>
            <a:r>
              <a:rPr lang="zh-CN" altLang="en-US" sz="2000" dirty="0"/>
              <a:t> </a:t>
            </a:r>
            <a:r>
              <a:rPr lang="en-US" altLang="zh-CN" sz="2000" dirty="0"/>
              <a:t>squared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0.66</a:t>
            </a:r>
            <a:endParaRPr lang="en-US" sz="2000" dirty="0"/>
          </a:p>
          <a:p>
            <a:r>
              <a:rPr lang="en-US" sz="2000" dirty="0"/>
              <a:t>BODYFAT~ABDOMEN + </a:t>
            </a:r>
            <a:r>
              <a:rPr lang="en-US" sz="2000" dirty="0" err="1"/>
              <a:t>sqWEIGHT</a:t>
            </a:r>
            <a:r>
              <a:rPr lang="zh-CN" altLang="en-US" sz="2000" dirty="0"/>
              <a:t> </a:t>
            </a:r>
            <a:r>
              <a:rPr lang="en-US" altLang="zh-CN" sz="2000" dirty="0"/>
              <a:t>			</a:t>
            </a:r>
            <a:r>
              <a:rPr lang="zh-CN" altLang="en-US" sz="2000" dirty="0"/>
              <a:t> </a:t>
            </a:r>
            <a:r>
              <a:rPr lang="en-US" altLang="zh-CN" sz="2000" dirty="0"/>
              <a:t>R</a:t>
            </a:r>
            <a:r>
              <a:rPr lang="zh-CN" altLang="en-US" sz="2000" dirty="0"/>
              <a:t> </a:t>
            </a:r>
            <a:r>
              <a:rPr lang="en-US" altLang="zh-CN" sz="2000" dirty="0"/>
              <a:t>squared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0.71</a:t>
            </a:r>
            <a:endParaRPr lang="en-US" sz="2000" dirty="0"/>
          </a:p>
          <a:p>
            <a:r>
              <a:rPr lang="en-US" sz="2000" dirty="0" err="1"/>
              <a:t>BODYFAT~LogWRIST</a:t>
            </a:r>
            <a:r>
              <a:rPr lang="en-US" sz="2000" dirty="0"/>
              <a:t> + </a:t>
            </a:r>
            <a:r>
              <a:rPr lang="en-US" sz="2000" dirty="0" err="1"/>
              <a:t>sqHEIGHT</a:t>
            </a:r>
            <a:r>
              <a:rPr lang="en-US" sz="2000" dirty="0"/>
              <a:t> + </a:t>
            </a:r>
            <a:r>
              <a:rPr lang="en-US" sz="2000" dirty="0" err="1"/>
              <a:t>LogABDOMEN</a:t>
            </a:r>
            <a:r>
              <a:rPr lang="zh-CN" altLang="en-US" sz="2000" dirty="0"/>
              <a:t>  </a:t>
            </a:r>
            <a:r>
              <a:rPr lang="en-US" altLang="zh-CN" sz="2000" dirty="0"/>
              <a:t>	</a:t>
            </a:r>
            <a:r>
              <a:rPr lang="zh-CN" altLang="en-US" sz="2000" dirty="0"/>
              <a:t> </a:t>
            </a:r>
            <a:r>
              <a:rPr lang="en-US" altLang="zh-CN" sz="2000" dirty="0"/>
              <a:t>	</a:t>
            </a:r>
            <a:r>
              <a:rPr lang="zh-CN" altLang="en-US" sz="2000" dirty="0"/>
              <a:t> </a:t>
            </a:r>
            <a:r>
              <a:rPr lang="en-US" altLang="zh-CN" sz="2000" dirty="0"/>
              <a:t>R</a:t>
            </a:r>
            <a:r>
              <a:rPr lang="zh-CN" altLang="en-US" sz="2000" dirty="0"/>
              <a:t> </a:t>
            </a:r>
            <a:r>
              <a:rPr lang="en-US" altLang="zh-CN" sz="2000" dirty="0"/>
              <a:t>squared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0.72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subsets</a:t>
            </a:r>
            <a:r>
              <a:rPr lang="zh-CN" altLang="en-US" sz="2000" dirty="0"/>
              <a:t> </a:t>
            </a:r>
            <a:r>
              <a:rPr lang="en-US" altLang="zh-CN" sz="2000" dirty="0"/>
              <a:t>method</a:t>
            </a:r>
            <a:r>
              <a:rPr lang="zh-CN" altLang="en-US" sz="2000" dirty="0"/>
              <a:t> </a:t>
            </a:r>
            <a:r>
              <a:rPr lang="en-US" altLang="zh-CN" sz="2000" dirty="0"/>
              <a:t>results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four</a:t>
            </a:r>
            <a:r>
              <a:rPr lang="zh-CN" altLang="en-US" sz="2000" dirty="0"/>
              <a:t> </a:t>
            </a:r>
            <a:r>
              <a:rPr lang="en-US" altLang="zh-CN" sz="2000" dirty="0"/>
              <a:t>full</a:t>
            </a:r>
            <a:r>
              <a:rPr lang="zh-CN" altLang="en-US" sz="2000" dirty="0"/>
              <a:t> </a:t>
            </a:r>
            <a:r>
              <a:rPr lang="en-US" altLang="zh-CN" sz="2000" dirty="0"/>
              <a:t>models,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sz="2000" dirty="0"/>
              <a:t>ABDOMEN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its</a:t>
            </a:r>
            <a:r>
              <a:rPr lang="zh-CN" altLang="en-US" sz="2000" dirty="0"/>
              <a:t> </a:t>
            </a:r>
            <a:r>
              <a:rPr lang="en-US" altLang="zh-CN" sz="2000" dirty="0"/>
              <a:t>transformation</a:t>
            </a:r>
            <a:r>
              <a:rPr lang="zh-CN" altLang="en-US" sz="2000" dirty="0"/>
              <a:t> </a:t>
            </a:r>
            <a:r>
              <a:rPr lang="en-US" sz="2000" dirty="0"/>
              <a:t>is the most important variable. WEIGHT, WRIST are also very important.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65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8198-37ED-B345-A890-82DC8154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19688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6781D-128D-8345-B16C-1EAFBED52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053" y="1690688"/>
            <a:ext cx="10610747" cy="6002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ea typeface="+mj-ea"/>
              </a:rPr>
              <a:t>Here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only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give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results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from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BIC:</a:t>
            </a:r>
          </a:p>
          <a:p>
            <a:pPr marL="0" indent="0">
              <a:buNone/>
            </a:pPr>
            <a:endParaRPr lang="en-US" altLang="zh-CN" sz="2000" dirty="0"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ea typeface="+mj-ea"/>
              </a:rPr>
              <a:t>BODYFAT ~ ABDOMEN + WEIGHT + WRIST		</a:t>
            </a:r>
            <a:r>
              <a:rPr lang="en-US" sz="2000" dirty="0"/>
              <a:t>BIC=700.41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ea typeface="+mj-ea"/>
              </a:rPr>
              <a:t>BODYFAT ~ </a:t>
            </a:r>
            <a:r>
              <a:rPr lang="en-US" sz="2000" dirty="0" err="1">
                <a:ea typeface="+mj-ea"/>
              </a:rPr>
              <a:t>LogABDOMEN</a:t>
            </a:r>
            <a:r>
              <a:rPr lang="en-US" sz="2000" dirty="0">
                <a:ea typeface="+mj-ea"/>
              </a:rPr>
              <a:t> + </a:t>
            </a:r>
            <a:r>
              <a:rPr lang="en-US" sz="2000" dirty="0" err="1">
                <a:ea typeface="+mj-ea"/>
              </a:rPr>
              <a:t>LogWRIST</a:t>
            </a:r>
            <a:r>
              <a:rPr lang="en-US" sz="2000" dirty="0">
                <a:ea typeface="+mj-ea"/>
              </a:rPr>
              <a:t> + </a:t>
            </a:r>
            <a:r>
              <a:rPr lang="en-US" sz="2000" dirty="0" err="1">
                <a:ea typeface="+mj-ea"/>
              </a:rPr>
              <a:t>LogHEIGHT</a:t>
            </a:r>
            <a:r>
              <a:rPr lang="en-US" sz="2000" dirty="0">
                <a:ea typeface="+mj-ea"/>
              </a:rPr>
              <a:t>	</a:t>
            </a:r>
            <a:r>
              <a:rPr lang="en-US" sz="2000" dirty="0"/>
              <a:t>BIC=697.82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ea typeface="+mj-ea"/>
              </a:rPr>
              <a:t>BODYFAT ~ </a:t>
            </a:r>
            <a:r>
              <a:rPr lang="en-US" sz="2000" dirty="0" err="1">
                <a:ea typeface="+mj-ea"/>
              </a:rPr>
              <a:t>sqABDOMEN</a:t>
            </a:r>
            <a:r>
              <a:rPr lang="en-US" sz="2000" dirty="0">
                <a:ea typeface="+mj-ea"/>
              </a:rPr>
              <a:t> + </a:t>
            </a:r>
            <a:r>
              <a:rPr lang="en-US" sz="2000" dirty="0" err="1">
                <a:ea typeface="+mj-ea"/>
              </a:rPr>
              <a:t>sqWEIGHT</a:t>
            </a:r>
            <a:r>
              <a:rPr lang="en-US" sz="2000" dirty="0">
                <a:ea typeface="+mj-ea"/>
              </a:rPr>
              <a:t> + </a:t>
            </a:r>
            <a:r>
              <a:rPr lang="en-US" sz="2000" dirty="0" err="1">
                <a:ea typeface="+mj-ea"/>
              </a:rPr>
              <a:t>sqWRIST</a:t>
            </a:r>
            <a:r>
              <a:rPr lang="en-US" sz="2000" dirty="0">
                <a:ea typeface="+mj-ea"/>
              </a:rPr>
              <a:t>	</a:t>
            </a:r>
            <a:r>
              <a:rPr lang="en-US" sz="2000" dirty="0"/>
              <a:t>BIC=705.87</a:t>
            </a:r>
            <a:endParaRPr lang="en-US" sz="2000" dirty="0"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ea typeface="+mj-ea"/>
              </a:rPr>
              <a:t>BODYFAT ~ ABDOMEN + </a:t>
            </a:r>
            <a:r>
              <a:rPr lang="en-US" sz="2000" dirty="0" err="1">
                <a:ea typeface="+mj-ea"/>
              </a:rPr>
              <a:t>sqWEIGHT</a:t>
            </a:r>
            <a:r>
              <a:rPr lang="en-US" sz="2000" dirty="0">
                <a:ea typeface="+mj-ea"/>
              </a:rPr>
              <a:t> + </a:t>
            </a:r>
            <a:r>
              <a:rPr lang="en-US" sz="2000" dirty="0" err="1">
                <a:ea typeface="+mj-ea"/>
              </a:rPr>
              <a:t>LogWRIST</a:t>
            </a:r>
            <a:r>
              <a:rPr lang="en-US" sz="2000" dirty="0">
                <a:ea typeface="+mj-ea"/>
              </a:rPr>
              <a:t>		</a:t>
            </a:r>
            <a:r>
              <a:rPr lang="en-US" sz="2000" dirty="0"/>
              <a:t>BIC=697.68</a:t>
            </a:r>
            <a:endParaRPr lang="en-US" sz="2000" dirty="0">
              <a:ea typeface="+mj-ea"/>
            </a:endParaRPr>
          </a:p>
          <a:p>
            <a:pPr marL="0" indent="0">
              <a:buNone/>
            </a:pPr>
            <a:endParaRPr lang="en-US" altLang="zh-CN" sz="2000" dirty="0">
              <a:ea typeface="+mj-ea"/>
            </a:endParaRPr>
          </a:p>
          <a:p>
            <a:pPr marL="0" indent="0">
              <a:buNone/>
            </a:pPr>
            <a:r>
              <a:rPr lang="en-US" altLang="zh-CN" sz="2000" dirty="0">
                <a:ea typeface="+mj-ea"/>
              </a:rPr>
              <a:t>BIC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will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give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simpler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models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than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AIC.</a:t>
            </a:r>
            <a:r>
              <a:rPr lang="zh-CN" altLang="en-US" sz="2000" dirty="0">
                <a:ea typeface="+mj-ea"/>
              </a:rPr>
              <a:t> </a:t>
            </a:r>
            <a:endParaRPr lang="en-US" altLang="zh-CN" sz="2000" dirty="0">
              <a:ea typeface="+mj-ea"/>
            </a:endParaRPr>
          </a:p>
          <a:p>
            <a:pPr marL="0" indent="0">
              <a:buNone/>
            </a:pPr>
            <a:endParaRPr lang="en-US" sz="2000" dirty="0">
              <a:ea typeface="+mj-ea"/>
            </a:endParaRPr>
          </a:p>
          <a:p>
            <a:pPr marL="0" indent="0">
              <a:buNone/>
            </a:pPr>
            <a:r>
              <a:rPr lang="en-US" sz="2000" dirty="0">
                <a:ea typeface="+mj-ea"/>
              </a:rPr>
              <a:t>ABDOMEN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and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its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transformation</a:t>
            </a:r>
            <a:r>
              <a:rPr lang="en-US" sz="2000" dirty="0">
                <a:ea typeface="+mj-ea"/>
              </a:rPr>
              <a:t> is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also</a:t>
            </a:r>
            <a:r>
              <a:rPr lang="en-US" sz="2000" dirty="0">
                <a:ea typeface="+mj-ea"/>
              </a:rPr>
              <a:t> the most important variable</a:t>
            </a:r>
            <a:r>
              <a:rPr lang="en-US" altLang="zh-CN" sz="2000" dirty="0">
                <a:ea typeface="+mj-ea"/>
              </a:rPr>
              <a:t>,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followed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by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WEIGHT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and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WRIST.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614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F85A7-7E42-E44A-BD4F-36EFA379C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17" y="0"/>
            <a:ext cx="10515600" cy="1325563"/>
          </a:xfrm>
        </p:spPr>
        <p:txBody>
          <a:bodyPr/>
          <a:lstStyle/>
          <a:p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584BA-9980-694B-82A6-2C214E1BB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530" y="1101276"/>
            <a:ext cx="10988040" cy="52823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200" dirty="0"/>
              <a:t>12</a:t>
            </a:r>
            <a:r>
              <a:rPr lang="zh-CN" altLang="en-US" sz="2200" dirty="0"/>
              <a:t> </a:t>
            </a:r>
            <a:r>
              <a:rPr lang="en-US" altLang="zh-CN" sz="2200" dirty="0"/>
              <a:t>alternative</a:t>
            </a:r>
            <a:r>
              <a:rPr lang="zh-CN" altLang="en-US" sz="2200" dirty="0"/>
              <a:t> </a:t>
            </a:r>
            <a:r>
              <a:rPr lang="en-US" altLang="zh-CN" sz="2200" dirty="0"/>
              <a:t>models:</a:t>
            </a:r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BODYFAT ~ ABDOMEN + </a:t>
            </a:r>
            <a:r>
              <a:rPr lang="en-US" sz="2200" dirty="0" err="1"/>
              <a:t>sqWEIGHT</a:t>
            </a:r>
            <a:r>
              <a:rPr lang="en-US" sz="2200" dirty="0"/>
              <a:t> + </a:t>
            </a:r>
            <a:r>
              <a:rPr lang="en-US" sz="2200" dirty="0" err="1"/>
              <a:t>LogWRIST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BODYFAT ~ </a:t>
            </a:r>
            <a:r>
              <a:rPr lang="en-US" sz="2200" dirty="0" err="1"/>
              <a:t>LogWRIST</a:t>
            </a:r>
            <a:r>
              <a:rPr lang="en-US" sz="2200" dirty="0"/>
              <a:t> + </a:t>
            </a:r>
            <a:r>
              <a:rPr lang="en-US" sz="2200" dirty="0" err="1"/>
              <a:t>sqHEIGHT</a:t>
            </a:r>
            <a:r>
              <a:rPr lang="en-US" sz="2200" dirty="0"/>
              <a:t> + </a:t>
            </a:r>
            <a:r>
              <a:rPr lang="en-US" sz="2200" dirty="0" err="1"/>
              <a:t>LogABDOMEN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BODYFAT ~ ABDOMEN + </a:t>
            </a:r>
            <a:r>
              <a:rPr lang="en-US" sz="2200" dirty="0" err="1"/>
              <a:t>sqWEIGHT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BODYFAT ~ </a:t>
            </a:r>
            <a:r>
              <a:rPr lang="en-US" sz="2200" dirty="0" err="1"/>
              <a:t>sqABDOMEN</a:t>
            </a:r>
            <a:r>
              <a:rPr lang="en-US" sz="2200" dirty="0"/>
              <a:t> + </a:t>
            </a:r>
            <a:r>
              <a:rPr lang="en-US" sz="2200" dirty="0" err="1"/>
              <a:t>sqWEIGHT</a:t>
            </a:r>
            <a:r>
              <a:rPr lang="en-US" sz="2200" dirty="0"/>
              <a:t> + </a:t>
            </a:r>
            <a:r>
              <a:rPr lang="en-US" sz="2200" dirty="0" err="1"/>
              <a:t>sqWRIST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BODYFAT ~ </a:t>
            </a:r>
            <a:r>
              <a:rPr lang="en-US" sz="2200" dirty="0" err="1"/>
              <a:t>sqABDOMEN</a:t>
            </a:r>
            <a:r>
              <a:rPr lang="en-US" sz="2200" dirty="0"/>
              <a:t> + </a:t>
            </a:r>
            <a:r>
              <a:rPr lang="en-US" sz="2200" dirty="0" err="1"/>
              <a:t>sqWEIGHT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BODYFAT ~ </a:t>
            </a:r>
            <a:r>
              <a:rPr lang="en-US" sz="2200" dirty="0" err="1"/>
              <a:t>sqABDOMEN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BODYFAT ~ </a:t>
            </a:r>
            <a:r>
              <a:rPr lang="en-US" sz="2200" dirty="0" err="1"/>
              <a:t>LogABDOMEN</a:t>
            </a:r>
            <a:r>
              <a:rPr lang="en-US" sz="2200" dirty="0"/>
              <a:t> + </a:t>
            </a:r>
            <a:r>
              <a:rPr lang="en-US" sz="2200" dirty="0" err="1"/>
              <a:t>LogWRIST</a:t>
            </a:r>
            <a:r>
              <a:rPr lang="en-US" sz="2200" dirty="0"/>
              <a:t> + </a:t>
            </a:r>
            <a:r>
              <a:rPr lang="en-US" sz="2200" dirty="0" err="1"/>
              <a:t>LogHEIGHT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BODYFAT ~ </a:t>
            </a:r>
            <a:r>
              <a:rPr lang="en-US" sz="2200" dirty="0" err="1"/>
              <a:t>LogABDOMEN</a:t>
            </a:r>
            <a:r>
              <a:rPr lang="en-US" sz="2200" dirty="0"/>
              <a:t> + </a:t>
            </a:r>
            <a:r>
              <a:rPr lang="en-US" sz="2200" dirty="0" err="1"/>
              <a:t>LogWRIST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BODYFAT ~ </a:t>
            </a:r>
            <a:r>
              <a:rPr lang="en-US" sz="2200" dirty="0" err="1"/>
              <a:t>LogABDOMEN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BODYFAT ~ ABDOMEN + WEIGHT + WRIST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BODYFAT ~ ABDOMEN + WEIGHT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BODYFAT ~ ABDOMEN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092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7F0B0-E9E0-C14E-A050-989F3CB39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65" y="-80516"/>
            <a:ext cx="10515600" cy="1827976"/>
          </a:xfrm>
        </p:spPr>
        <p:txBody>
          <a:bodyPr>
            <a:normAutofit/>
          </a:bodyPr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sz="2000" dirty="0">
                <a:latin typeface="+mn-lt"/>
              </a:rPr>
              <a:t>30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-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Repeated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with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10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-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fold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Cross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Validation</a:t>
            </a:r>
            <a:br>
              <a:rPr lang="en-US" altLang="zh-CN" sz="2800" dirty="0"/>
            </a:br>
            <a:r>
              <a:rPr lang="en-US" altLang="zh-CN" sz="2000" dirty="0">
                <a:latin typeface="+mn-lt"/>
              </a:rPr>
              <a:t>The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root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mean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squared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error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and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R-squared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of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11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models:</a:t>
            </a:r>
            <a:endParaRPr lang="en-US" sz="2000" dirty="0">
              <a:latin typeface="+mn-lt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836E8B7-1A37-A440-B17B-6934E956A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591434"/>
              </p:ext>
            </p:extLst>
          </p:nvPr>
        </p:nvGraphicFramePr>
        <p:xfrm>
          <a:off x="596661" y="1617240"/>
          <a:ext cx="10780776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88">
                  <a:extLst>
                    <a:ext uri="{9D8B030D-6E8A-4147-A177-3AD203B41FA5}">
                      <a16:colId xmlns:a16="http://schemas.microsoft.com/office/drawing/2014/main" val="1111049844"/>
                    </a:ext>
                  </a:extLst>
                </a:gridCol>
                <a:gridCol w="5161253">
                  <a:extLst>
                    <a:ext uri="{9D8B030D-6E8A-4147-A177-3AD203B41FA5}">
                      <a16:colId xmlns:a16="http://schemas.microsoft.com/office/drawing/2014/main" val="2482472500"/>
                    </a:ext>
                  </a:extLst>
                </a:gridCol>
                <a:gridCol w="3323967">
                  <a:extLst>
                    <a:ext uri="{9D8B030D-6E8A-4147-A177-3AD203B41FA5}">
                      <a16:colId xmlns:a16="http://schemas.microsoft.com/office/drawing/2014/main" val="3343726992"/>
                    </a:ext>
                  </a:extLst>
                </a:gridCol>
                <a:gridCol w="1820068">
                  <a:extLst>
                    <a:ext uri="{9D8B030D-6E8A-4147-A177-3AD203B41FA5}">
                      <a16:colId xmlns:a16="http://schemas.microsoft.com/office/drawing/2014/main" val="2606684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Root Mean Squared 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R-square</a:t>
                      </a:r>
                      <a:r>
                        <a:rPr lang="en-US" altLang="zh-CN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809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 ~ ABDOMEN + sqWEIGHT + LogWRIST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3.937862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0.7247008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22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 ~ LogWRIST + sqHEIGHT + LogABDOMEN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3.941071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0.7226578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706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 ~ ABDOMEN + sqWEIGHT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4.001342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0.7149690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904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 ~ sqABDOMEN + sqWEIGHT + sqWRIST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4.000357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0.7161659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72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 ~ sqABDOMEN + sqWEIGHT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4.040667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0.7083916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9190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 ~ sqABDOMEN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4.322792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0.6614911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444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 ~ LogABDOMEN + LogWRIST + LogHEIGHT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3.945733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0.7225947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38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 ~ LogABDOMEN + LogWRIST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4.030833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0.7094928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9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 ~ LogABDOMEN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4.287261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0.6685336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40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solidFill>
                            <a:srgbClr val="FF0000"/>
                          </a:solidFill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BODYFAT ~ ABDOMEN + WEIGHT + 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3.965277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0.7230111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72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solidFill>
                            <a:srgbClr val="FF0000"/>
                          </a:solidFill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BODYFAT ~ ABDOMEN + 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4.024765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0.7136045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77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 ~ ABDOMEN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4.289724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0.6674128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409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254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C3EEB-5549-2049-83B2-A2F179931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altLang="zh-CN" dirty="0"/>
              <a:t>D</a:t>
            </a:r>
            <a:r>
              <a:rPr lang="en-US" dirty="0"/>
              <a:t>iagnosis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F15D-9533-1A45-AD48-2B332D6A8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690688"/>
            <a:ext cx="11595909" cy="4512404"/>
          </a:xfrm>
        </p:spPr>
        <p:txBody>
          <a:bodyPr numCol="2">
            <a:noAutofit/>
          </a:bodyPr>
          <a:lstStyle/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choose</a:t>
            </a:r>
            <a:r>
              <a:rPr lang="zh-CN" altLang="en-US" sz="2000" dirty="0"/>
              <a:t> </a:t>
            </a:r>
            <a:r>
              <a:rPr lang="en-US" altLang="zh-CN" sz="2000" b="1" dirty="0"/>
              <a:t>ABDOMEN,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WEIGHT</a:t>
            </a:r>
            <a:r>
              <a:rPr lang="zh-CN" altLang="en-US" sz="2000" b="1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predictors.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en-US" altLang="zh-CN" sz="2000" b="1" dirty="0"/>
              <a:t>Final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model</a:t>
            </a:r>
            <a:r>
              <a:rPr lang="zh-CN" altLang="en-US" sz="2000" b="1" dirty="0"/>
              <a:t> </a:t>
            </a:r>
            <a:endParaRPr lang="en-US" altLang="zh-CN" sz="2000" b="1" dirty="0"/>
          </a:p>
          <a:p>
            <a:pPr marL="0" indent="0">
              <a:buNone/>
            </a:pPr>
            <a:r>
              <a:rPr lang="en-US" sz="2000" dirty="0"/>
              <a:t>BODYFAT</a:t>
            </a:r>
            <a:r>
              <a:rPr lang="en-US" altLang="zh-CN" sz="2000" dirty="0"/>
              <a:t>(%)</a:t>
            </a:r>
            <a:r>
              <a:rPr lang="en-US" sz="2000" dirty="0"/>
              <a:t>=0.8</a:t>
            </a:r>
            <a:r>
              <a:rPr lang="en-US" altLang="zh-CN" sz="2000" dirty="0"/>
              <a:t>9</a:t>
            </a:r>
            <a:r>
              <a:rPr lang="en-US" sz="2000" dirty="0"/>
              <a:t> ABDOMEN-0.</a:t>
            </a:r>
            <a:r>
              <a:rPr lang="en-US" altLang="zh-CN" sz="2000" dirty="0"/>
              <a:t>12</a:t>
            </a:r>
            <a:r>
              <a:rPr lang="en-US" sz="2000" dirty="0"/>
              <a:t> WEIGHT-</a:t>
            </a:r>
            <a:r>
              <a:rPr lang="en-US" altLang="zh-CN" sz="2000" dirty="0"/>
              <a:t>42.4.</a:t>
            </a:r>
          </a:p>
          <a:p>
            <a:r>
              <a:rPr lang="en-US" altLang="zh-CN" sz="2000" b="1" dirty="0"/>
              <a:t>Rule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of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thumb:</a:t>
            </a:r>
            <a:r>
              <a:rPr lang="zh-CN" altLang="en-US" sz="2000" b="1" dirty="0"/>
              <a:t> </a:t>
            </a:r>
            <a:r>
              <a:rPr lang="en-US" altLang="zh-CN" sz="2000" dirty="0"/>
              <a:t>BODYFAT(%)=abdomen</a:t>
            </a:r>
            <a:r>
              <a:rPr lang="zh-CN" altLang="en-US" sz="2000" dirty="0"/>
              <a:t> </a:t>
            </a:r>
            <a:r>
              <a:rPr lang="en-US" altLang="zh-CN" sz="2000" dirty="0"/>
              <a:t>circumference(cm)</a:t>
            </a:r>
            <a:r>
              <a:rPr lang="zh-CN" altLang="en-US" sz="2000" dirty="0"/>
              <a:t>*</a:t>
            </a:r>
            <a:r>
              <a:rPr lang="en-US" altLang="zh-CN" sz="2000" dirty="0"/>
              <a:t>0.89</a:t>
            </a:r>
            <a:r>
              <a:rPr lang="zh-CN" altLang="en-US" sz="2000" dirty="0"/>
              <a:t> </a:t>
            </a:r>
            <a:r>
              <a:rPr lang="en-US" altLang="zh-CN" sz="2000" dirty="0"/>
              <a:t>minus</a:t>
            </a:r>
            <a:r>
              <a:rPr lang="zh-CN" altLang="en-US" sz="2000" dirty="0"/>
              <a:t> </a:t>
            </a:r>
            <a:r>
              <a:rPr lang="en-US" altLang="zh-CN" sz="2000" dirty="0"/>
              <a:t>weight(</a:t>
            </a:r>
            <a:r>
              <a:rPr lang="en-US" altLang="zh-CN" sz="2000" dirty="0" err="1"/>
              <a:t>lbs</a:t>
            </a:r>
            <a:r>
              <a:rPr lang="en-US" altLang="zh-CN" sz="2000" dirty="0"/>
              <a:t>)</a:t>
            </a:r>
            <a:r>
              <a:rPr lang="zh-CN" altLang="en-US" sz="2000" dirty="0"/>
              <a:t>*</a:t>
            </a:r>
            <a:r>
              <a:rPr lang="en-US" altLang="zh-CN" sz="2000" dirty="0"/>
              <a:t>0.12</a:t>
            </a:r>
            <a:r>
              <a:rPr lang="zh-CN" altLang="en-US" sz="2000" dirty="0"/>
              <a:t> </a:t>
            </a:r>
            <a:r>
              <a:rPr lang="en-US" altLang="zh-CN" sz="2000" dirty="0"/>
              <a:t>minus</a:t>
            </a:r>
            <a:r>
              <a:rPr lang="zh-CN" altLang="en-US" sz="2000" dirty="0"/>
              <a:t> </a:t>
            </a:r>
            <a:r>
              <a:rPr lang="en-US" altLang="zh-CN" sz="2000" dirty="0"/>
              <a:t>42.4.</a:t>
            </a:r>
            <a:endParaRPr lang="en-US" sz="2000" dirty="0"/>
          </a:p>
          <a:p>
            <a:r>
              <a:rPr lang="en-US" altLang="zh-CN" sz="2000" b="1" dirty="0"/>
              <a:t>Adjusted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squared</a:t>
            </a:r>
            <a:r>
              <a:rPr lang="zh-CN" altLang="en-US" sz="2000" b="1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0.7029.</a:t>
            </a:r>
          </a:p>
          <a:p>
            <a:r>
              <a:rPr lang="en-US" altLang="zh-CN" sz="2000" b="1" dirty="0"/>
              <a:t>Residual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standard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error</a:t>
            </a:r>
            <a:r>
              <a:rPr lang="zh-CN" altLang="en-US" sz="2000" b="1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4.03.</a:t>
            </a:r>
          </a:p>
          <a:p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significant.</a:t>
            </a:r>
          </a:p>
          <a:p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serious</a:t>
            </a:r>
            <a:r>
              <a:rPr lang="zh-CN" altLang="en-US" sz="2000" dirty="0"/>
              <a:t> </a:t>
            </a:r>
            <a:r>
              <a:rPr lang="en-US" sz="2000" b="1" dirty="0"/>
              <a:t>multicollinearity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mean</a:t>
            </a:r>
            <a:r>
              <a:rPr lang="zh-CN" altLang="en-US" sz="2000" dirty="0"/>
              <a:t> </a:t>
            </a:r>
            <a:r>
              <a:rPr lang="en-US" altLang="zh-CN" sz="2000" dirty="0"/>
              <a:t>VIF=4.0.</a:t>
            </a:r>
          </a:p>
          <a:p>
            <a:r>
              <a:rPr lang="en-US" altLang="zh-CN" sz="2000" b="1" dirty="0"/>
              <a:t>Example:</a:t>
            </a:r>
            <a:r>
              <a:rPr lang="zh-CN" altLang="en-US" sz="2000" b="1" dirty="0"/>
              <a:t> </a:t>
            </a:r>
            <a:r>
              <a:rPr lang="en-US" altLang="zh-CN" sz="2000" dirty="0"/>
              <a:t>Man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154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lbs</a:t>
            </a:r>
            <a:r>
              <a:rPr lang="zh-CN" altLang="en-US" sz="2000" dirty="0"/>
              <a:t> </a:t>
            </a:r>
            <a:r>
              <a:rPr lang="en-US" altLang="zh-CN" sz="2000" dirty="0"/>
              <a:t>WEIGHT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85</a:t>
            </a:r>
            <a:r>
              <a:rPr lang="zh-CN" altLang="en-US" sz="2000" dirty="0"/>
              <a:t> </a:t>
            </a:r>
            <a:r>
              <a:rPr lang="en-US" altLang="zh-CN" sz="2000" dirty="0"/>
              <a:t>cm</a:t>
            </a:r>
            <a:r>
              <a:rPr lang="zh-CN" altLang="en-US" sz="2000" dirty="0"/>
              <a:t> </a:t>
            </a:r>
            <a:r>
              <a:rPr lang="en-US" altLang="zh-CN" sz="2000" dirty="0"/>
              <a:t>ABDOMEN,</a:t>
            </a:r>
            <a:r>
              <a:rPr lang="zh-CN" altLang="en-US" sz="2000" dirty="0"/>
              <a:t> </a:t>
            </a:r>
            <a:r>
              <a:rPr lang="en-US" altLang="zh-CN" sz="2000" dirty="0"/>
              <a:t>his</a:t>
            </a:r>
            <a:r>
              <a:rPr lang="zh-CN" altLang="en-US" sz="2000" dirty="0"/>
              <a:t> </a:t>
            </a:r>
            <a:r>
              <a:rPr lang="en-US" altLang="zh-CN" sz="2000" dirty="0"/>
              <a:t>BODYFAT</a:t>
            </a:r>
            <a:r>
              <a:rPr lang="zh-CN" altLang="en-US" sz="2000" dirty="0"/>
              <a:t> </a:t>
            </a:r>
            <a:r>
              <a:rPr lang="en-US" altLang="zh-CN" sz="2000" dirty="0"/>
              <a:t>will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15(%).</a:t>
            </a:r>
            <a:endParaRPr lang="en-US" sz="2000" dirty="0"/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34097D8-E991-EA49-9C9A-77802F59E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002818"/>
              </p:ext>
            </p:extLst>
          </p:nvPr>
        </p:nvGraphicFramePr>
        <p:xfrm>
          <a:off x="5387676" y="3016251"/>
          <a:ext cx="634568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4060">
                  <a:extLst>
                    <a:ext uri="{9D8B030D-6E8A-4147-A177-3AD203B41FA5}">
                      <a16:colId xmlns:a16="http://schemas.microsoft.com/office/drawing/2014/main" val="1176415567"/>
                    </a:ext>
                  </a:extLst>
                </a:gridCol>
                <a:gridCol w="1078302">
                  <a:extLst>
                    <a:ext uri="{9D8B030D-6E8A-4147-A177-3AD203B41FA5}">
                      <a16:colId xmlns:a16="http://schemas.microsoft.com/office/drawing/2014/main" val="1204679086"/>
                    </a:ext>
                  </a:extLst>
                </a:gridCol>
                <a:gridCol w="1104181">
                  <a:extLst>
                    <a:ext uri="{9D8B030D-6E8A-4147-A177-3AD203B41FA5}">
                      <a16:colId xmlns:a16="http://schemas.microsoft.com/office/drawing/2014/main" val="3537535640"/>
                    </a:ext>
                  </a:extLst>
                </a:gridCol>
                <a:gridCol w="923026">
                  <a:extLst>
                    <a:ext uri="{9D8B030D-6E8A-4147-A177-3AD203B41FA5}">
                      <a16:colId xmlns:a16="http://schemas.microsoft.com/office/drawing/2014/main" val="252145466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61149431"/>
                    </a:ext>
                  </a:extLst>
                </a:gridCol>
                <a:gridCol w="941715">
                  <a:extLst>
                    <a:ext uri="{9D8B030D-6E8A-4147-A177-3AD203B41FA5}">
                      <a16:colId xmlns:a16="http://schemas.microsoft.com/office/drawing/2014/main" val="523749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Coefficients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Estimate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Std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Error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P-value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95%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CI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 err="1"/>
                        <a:t>Lwr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95%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CI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 err="1"/>
                        <a:t>Upr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701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-42.39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2e-16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-47.39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-37.383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309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ABDOMEN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  <a:r>
                        <a:rPr lang="en-US" altLang="zh-CN" dirty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2e-16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0.997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7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  <a:r>
                        <a:rPr lang="en-US" altLang="zh-CN" dirty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0.019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5e-09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-0.08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526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967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2883580-6C11-734C-9579-7DE329735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841500"/>
            <a:ext cx="4445000" cy="4445000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905532B-F793-8248-B9AE-F4EFBD944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0" y="1841500"/>
            <a:ext cx="4445000" cy="444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1B1914-732E-934C-B450-919CF123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Model </a:t>
            </a:r>
            <a:r>
              <a:rPr lang="en-US" altLang="zh-CN" sz="3600"/>
              <a:t>D</a:t>
            </a:r>
            <a:r>
              <a:rPr lang="en-US" sz="3600"/>
              <a:t>iagnosis</a:t>
            </a:r>
            <a:r>
              <a:rPr lang="en-US" altLang="zh-CN" sz="3600"/>
              <a:t> </a:t>
            </a:r>
            <a:br>
              <a:rPr lang="en-US" altLang="zh-CN" sz="3600"/>
            </a:br>
            <a:r>
              <a:rPr lang="en-US" altLang="zh-CN" sz="3600"/>
              <a:t>– Standardized Residuals, QQ plots for Residuals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4169285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FDF7-9125-D746-BC2A-B7A70B8E2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</a:t>
            </a:r>
            <a:r>
              <a:rPr lang="en-US" altLang="zh-CN"/>
              <a:t>D</a:t>
            </a:r>
            <a:r>
              <a:rPr lang="en-US"/>
              <a:t>iagnosis</a:t>
            </a:r>
            <a:r>
              <a:rPr lang="zh-CN" altLang="en-US"/>
              <a:t> </a:t>
            </a:r>
            <a:r>
              <a:rPr lang="en-US" altLang="zh-CN"/>
              <a:t>–</a:t>
            </a:r>
            <a:r>
              <a:rPr lang="zh-CN" altLang="en-US"/>
              <a:t> </a:t>
            </a:r>
            <a:r>
              <a:rPr lang="en-US" altLang="zh-CN"/>
              <a:t>Leverage</a:t>
            </a:r>
            <a:r>
              <a:rPr lang="zh-CN" altLang="en-US"/>
              <a:t> </a:t>
            </a:r>
            <a:r>
              <a:rPr lang="en-US" altLang="zh-CN"/>
              <a:t>Plots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83C9B0-EFF3-F040-80EA-F69BA32F7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690688"/>
            <a:ext cx="525789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The leverage 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sz="2000" dirty="0"/>
              <a:t>diagonal elements from 𝐻=𝑋(𝑋′𝑋)</a:t>
            </a:r>
            <a:r>
              <a:rPr lang="en-US" sz="2000" baseline="30000" dirty="0"/>
              <a:t>−1</a:t>
            </a:r>
            <a:r>
              <a:rPr lang="en-US" sz="2000" dirty="0"/>
              <a:t>𝑋′</a:t>
            </a:r>
            <a:endParaRPr lang="en-US" altLang="zh-CN" sz="2000" dirty="0"/>
          </a:p>
          <a:p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a lot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outliers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Leverage</a:t>
            </a:r>
            <a:r>
              <a:rPr lang="zh-CN" altLang="en-US" sz="2000" dirty="0"/>
              <a:t> </a:t>
            </a:r>
            <a:r>
              <a:rPr lang="en-US" altLang="zh-CN" sz="2000" dirty="0"/>
              <a:t>plots.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en-US" altLang="zh-CN" sz="2000" dirty="0"/>
              <a:t>But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coefficients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change</a:t>
            </a:r>
            <a:r>
              <a:rPr lang="zh-CN" altLang="en-US" sz="2000" dirty="0"/>
              <a:t> </a:t>
            </a:r>
            <a:r>
              <a:rPr lang="en-US" altLang="zh-CN" sz="2000" dirty="0"/>
              <a:t>little</a:t>
            </a:r>
            <a:r>
              <a:rPr lang="zh-CN" altLang="en-US" sz="2000" dirty="0"/>
              <a:t> </a:t>
            </a:r>
            <a:r>
              <a:rPr lang="en-US" altLang="zh-CN" sz="2000" dirty="0"/>
              <a:t>after</a:t>
            </a:r>
            <a:r>
              <a:rPr lang="zh-CN" altLang="en-US" sz="2000" dirty="0"/>
              <a:t> </a:t>
            </a:r>
            <a:r>
              <a:rPr lang="en-US" altLang="zh-CN" sz="2000" dirty="0"/>
              <a:t>removing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outliers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fitting</a:t>
            </a:r>
            <a:r>
              <a:rPr lang="zh-CN" altLang="en-US" sz="2000" dirty="0"/>
              <a:t> </a:t>
            </a:r>
            <a:r>
              <a:rPr lang="en-US" altLang="zh-CN" sz="2000" dirty="0"/>
              <a:t>again.</a:t>
            </a:r>
            <a:r>
              <a:rPr lang="zh-CN" altLang="en-US" sz="2000" dirty="0"/>
              <a:t>  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new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without</a:t>
            </a:r>
            <a:r>
              <a:rPr lang="zh-CN" altLang="en-US" sz="2000" dirty="0"/>
              <a:t> </a:t>
            </a:r>
            <a:r>
              <a:rPr lang="en-US" altLang="zh-CN" sz="2000" dirty="0"/>
              <a:t>outliers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sz="2000" dirty="0"/>
              <a:t>BODYFAT</a:t>
            </a:r>
            <a:r>
              <a:rPr lang="en-US" altLang="zh-CN" sz="2000" dirty="0"/>
              <a:t>(%)</a:t>
            </a:r>
            <a:r>
              <a:rPr lang="en-US" sz="2000" dirty="0"/>
              <a:t>=0.8</a:t>
            </a:r>
            <a:r>
              <a:rPr lang="en-US" altLang="zh-CN" sz="2000" dirty="0"/>
              <a:t>8</a:t>
            </a:r>
            <a:r>
              <a:rPr lang="en-US" sz="2000" dirty="0"/>
              <a:t> ABDOMEN-0.</a:t>
            </a:r>
            <a:r>
              <a:rPr lang="en-US" altLang="zh-CN" sz="2000" dirty="0"/>
              <a:t>11</a:t>
            </a:r>
            <a:r>
              <a:rPr lang="en-US" sz="2000" dirty="0"/>
              <a:t> WEIGHT-43.1</a:t>
            </a:r>
            <a:r>
              <a:rPr lang="en-US" altLang="zh-CN" sz="2000" dirty="0"/>
              <a:t>4</a:t>
            </a:r>
          </a:p>
          <a:p>
            <a:r>
              <a:rPr lang="en-US" altLang="zh-CN" sz="2000" dirty="0"/>
              <a:t>So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keep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initial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.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72FB9DE3-A60E-9843-BE11-CE8CE79C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302" y="1445611"/>
            <a:ext cx="4993256" cy="499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81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D1A7E-ECF4-D443-8A61-3300CB6F3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altLang="zh-CN" dirty="0"/>
              <a:t>D</a:t>
            </a:r>
            <a:r>
              <a:rPr lang="en-US" dirty="0"/>
              <a:t>iagnosis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Cook’s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D01CA-154F-2946-8A27-5DBD9FD30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004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Cook</a:t>
            </a:r>
            <a:r>
              <a:rPr lang="en-US" altLang="zh-CN" sz="2000" dirty="0"/>
              <a:t>’</a:t>
            </a:r>
            <a:r>
              <a:rPr lang="en-US" sz="2000" dirty="0"/>
              <a:t>s</a:t>
            </a:r>
            <a:r>
              <a:rPr lang="zh-CN" altLang="en-US" sz="2000" dirty="0"/>
              <a:t> </a:t>
            </a:r>
            <a:r>
              <a:rPr lang="en-US" altLang="zh-CN" sz="2000" dirty="0"/>
              <a:t>distance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measure the influence of </a:t>
            </a:r>
            <a:r>
              <a:rPr lang="en-US" sz="2000" dirty="0" err="1"/>
              <a:t>i</a:t>
            </a:r>
            <a:r>
              <a:rPr lang="en-US" sz="2000" baseline="30000" dirty="0" err="1"/>
              <a:t>th</a:t>
            </a:r>
            <a:r>
              <a:rPr lang="en-US" sz="2000" dirty="0"/>
              <a:t> observation on all n fitted values.</a:t>
            </a:r>
          </a:p>
          <a:p>
            <a:endParaRPr lang="en-US" altLang="zh-CN" sz="2000" dirty="0"/>
          </a:p>
          <a:p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red</a:t>
            </a:r>
            <a:r>
              <a:rPr lang="zh-CN" altLang="en-US" sz="2000" dirty="0"/>
              <a:t> </a:t>
            </a:r>
            <a:r>
              <a:rPr lang="en-US" altLang="zh-CN" sz="2000" dirty="0"/>
              <a:t>line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rule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influential</a:t>
            </a:r>
            <a:r>
              <a:rPr lang="zh-CN" altLang="en-US" sz="2000" dirty="0"/>
              <a:t> </a:t>
            </a:r>
            <a:r>
              <a:rPr lang="en-US" altLang="zh-CN" sz="2000" dirty="0"/>
              <a:t>observation.</a:t>
            </a:r>
          </a:p>
          <a:p>
            <a:endParaRPr lang="en-US" altLang="zh-CN" sz="2000" dirty="0"/>
          </a:p>
          <a:p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influential observation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Cook’s</a:t>
            </a:r>
            <a:r>
              <a:rPr lang="zh-CN" altLang="en-US" sz="2000" dirty="0"/>
              <a:t> </a:t>
            </a:r>
            <a:r>
              <a:rPr lang="en-US" altLang="zh-CN" sz="2000" dirty="0"/>
              <a:t>Distance.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18E10-D7A2-4445-957A-883BAF772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20" y="1601213"/>
            <a:ext cx="2179257" cy="716861"/>
          </a:xfrm>
          <a:prstGeom prst="rect">
            <a:avLst/>
          </a:prstGeom>
        </p:spPr>
      </p:pic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361B590-C3CC-DF4D-BF84-92B6A6702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712" y="1475567"/>
            <a:ext cx="4701396" cy="470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56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EF1D6-0C2B-E74B-82F0-0D19E10C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Fat</a:t>
            </a:r>
            <a:r>
              <a:rPr lang="zh-CN" altLang="en-US" dirty="0"/>
              <a:t> </a:t>
            </a:r>
            <a:r>
              <a:rPr lang="en-US" altLang="zh-CN" dirty="0"/>
              <a:t>Assignment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AB4C4-A7E7-0D4D-BE35-02AC2230D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</a:t>
            </a:r>
          </a:p>
          <a:p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r>
              <a:rPr lang="en-US" dirty="0"/>
              <a:t>Model </a:t>
            </a:r>
            <a:r>
              <a:rPr lang="en-US" altLang="zh-CN" dirty="0"/>
              <a:t>D</a:t>
            </a:r>
            <a:r>
              <a:rPr lang="en-US" dirty="0"/>
              <a:t>iagnosis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</a:p>
          <a:p>
            <a:r>
              <a:rPr lang="en-US" altLang="zh-CN" dirty="0"/>
              <a:t>Shiny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</a:p>
          <a:p>
            <a:r>
              <a:rPr lang="en-US" altLang="zh-CN" dirty="0"/>
              <a:t>Acknowledge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807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A9E8-8183-6243-B7E0-4A8DC02F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altLang="zh-CN" dirty="0"/>
              <a:t>D</a:t>
            </a:r>
            <a:r>
              <a:rPr lang="en-US" dirty="0"/>
              <a:t>iagnosis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DFFITS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88914-78FA-9741-B557-87DBF1A11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870" y="1836642"/>
            <a:ext cx="4993806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DFFITS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measures the influence of the </a:t>
            </a:r>
            <a:r>
              <a:rPr lang="en-US" sz="2000" dirty="0" err="1"/>
              <a:t>i</a:t>
            </a:r>
            <a:r>
              <a:rPr lang="en-US" sz="2000" baseline="30000" dirty="0" err="1"/>
              <a:t>th</a:t>
            </a:r>
            <a:r>
              <a:rPr lang="en-US" sz="2000" baseline="30000" dirty="0"/>
              <a:t> </a:t>
            </a:r>
            <a:r>
              <a:rPr lang="en-US" sz="2000" dirty="0"/>
              <a:t>observation on the fitted value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</a:t>
            </a:r>
            <a:r>
              <a:rPr lang="en-US" altLang="zh-CN" sz="2000" baseline="-25000" dirty="0" err="1"/>
              <a:t>i</a:t>
            </a:r>
            <a:r>
              <a:rPr lang="en-US" altLang="zh-CN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The rule of </a:t>
            </a:r>
            <a:r>
              <a:rPr lang="en-US" altLang="zh-CN" sz="2000" dirty="0"/>
              <a:t>influential observation</a:t>
            </a:r>
            <a:r>
              <a:rPr lang="en-US" sz="2000" dirty="0"/>
              <a:t> for small dataset is </a:t>
            </a:r>
            <a:r>
              <a:rPr lang="en-US" altLang="zh-CN" sz="2000" dirty="0"/>
              <a:t>red</a:t>
            </a:r>
            <a:r>
              <a:rPr lang="zh-CN" altLang="en-US" sz="2000" dirty="0"/>
              <a:t> </a:t>
            </a:r>
            <a:r>
              <a:rPr lang="en-US" altLang="zh-CN" sz="2000" dirty="0"/>
              <a:t>lines</a:t>
            </a:r>
            <a:r>
              <a:rPr lang="en-US" sz="2000" dirty="0"/>
              <a:t>, for large dataset is </a:t>
            </a:r>
            <a:r>
              <a:rPr lang="en-US" altLang="zh-CN" sz="2000" dirty="0"/>
              <a:t>green</a:t>
            </a:r>
            <a:r>
              <a:rPr lang="zh-CN" altLang="en-US" sz="2000" dirty="0"/>
              <a:t> </a:t>
            </a:r>
            <a:r>
              <a:rPr lang="en-US" altLang="zh-CN" sz="2000" dirty="0"/>
              <a:t>lines.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obvious</a:t>
            </a:r>
            <a:r>
              <a:rPr lang="zh-CN" altLang="en-US" sz="2000" dirty="0"/>
              <a:t> </a:t>
            </a:r>
            <a:r>
              <a:rPr lang="en-US" altLang="zh-CN" sz="2000" dirty="0"/>
              <a:t>influential observation</a:t>
            </a:r>
            <a:r>
              <a:rPr lang="zh-CN" altLang="en-US" sz="2000" dirty="0"/>
              <a:t> </a:t>
            </a:r>
            <a:r>
              <a:rPr lang="en-US" altLang="zh-CN" sz="2000" dirty="0"/>
              <a:t>outliers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DFFITS.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D6B4A-8357-7B41-ADD8-54CA89668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67" y="1560069"/>
            <a:ext cx="2161636" cy="812427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0FF5200-97FE-8841-B09A-8D8BC519A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326" y="1408946"/>
            <a:ext cx="4873925" cy="487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31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7291-2F76-A24A-8877-5EA3B8BC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21" y="298349"/>
            <a:ext cx="10515600" cy="1325563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altLang="zh-CN" dirty="0"/>
              <a:t>D</a:t>
            </a:r>
            <a:r>
              <a:rPr lang="en-US" dirty="0"/>
              <a:t>iagnosis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DFBETAS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E43435-E746-ED49-A7B2-4BF115FC9F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2099" y="1844249"/>
                <a:ext cx="4493533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000" dirty="0"/>
                  <a:t>DFBETAS</a:t>
                </a:r>
              </a:p>
              <a:p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sz="2000" dirty="0"/>
                  <a:t>measures the influence of </a:t>
                </a:r>
                <a:r>
                  <a:rPr lang="en-US" sz="2000" dirty="0" err="1"/>
                  <a:t>i</a:t>
                </a:r>
                <a:r>
                  <a:rPr lang="en-US" sz="2000" baseline="30000" dirty="0" err="1"/>
                  <a:t>th</a:t>
                </a:r>
                <a:r>
                  <a:rPr lang="en-US" sz="2000" dirty="0"/>
                  <a:t> observation on the fit of the regression coefficient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000" b="0" i="1" baseline="-25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baseline="-25000" dirty="0"/>
                  <a:t> </a:t>
                </a:r>
                <a:r>
                  <a:rPr lang="en-US" altLang="zh-CN" sz="2000" baseline="-25000" dirty="0"/>
                  <a:t>.</a:t>
                </a:r>
              </a:p>
              <a:p>
                <a:endParaRPr lang="en-US" altLang="zh-CN" sz="2000" baseline="-25000" dirty="0"/>
              </a:p>
              <a:p>
                <a:r>
                  <a:rPr lang="en-US" sz="2000" dirty="0"/>
                  <a:t>The rule of </a:t>
                </a:r>
                <a:r>
                  <a:rPr lang="en-US" altLang="zh-CN" sz="2000" dirty="0"/>
                  <a:t>influential observation</a:t>
                </a:r>
                <a:r>
                  <a:rPr lang="en-US" sz="2000" dirty="0"/>
                  <a:t> for small dataset is </a:t>
                </a:r>
                <a:r>
                  <a:rPr lang="en-US" altLang="zh-CN" sz="2000" dirty="0"/>
                  <a:t>red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lines</a:t>
                </a:r>
                <a:r>
                  <a:rPr lang="en-US" sz="2000" dirty="0"/>
                  <a:t>, for large dataset is </a:t>
                </a:r>
                <a:r>
                  <a:rPr lang="en-US" altLang="zh-CN" sz="2000" dirty="0"/>
                  <a:t>green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lines.</a:t>
                </a:r>
              </a:p>
              <a:p>
                <a:endParaRPr lang="en-US" altLang="zh-CN" sz="2000" dirty="0"/>
              </a:p>
              <a:p>
                <a:r>
                  <a:rPr lang="en-US" altLang="zh-CN" sz="2000" dirty="0"/>
                  <a:t>There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no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obvious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influential observation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DFBETAS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three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coefficients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including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intercept.</a:t>
                </a:r>
                <a:r>
                  <a:rPr lang="zh-CN" altLang="en-US" sz="2000" dirty="0"/>
                  <a:t> </a:t>
                </a:r>
                <a:endParaRPr lang="en-US" sz="2000" dirty="0"/>
              </a:p>
              <a:p>
                <a:endParaRPr lang="en-US" altLang="zh-CN" sz="2000" baseline="-25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E43435-E746-ED49-A7B2-4BF115FC9F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099" y="1844249"/>
                <a:ext cx="4493533" cy="4351338"/>
              </a:xfrm>
              <a:blipFill>
                <a:blip r:embed="rId2"/>
                <a:stretch>
                  <a:fillRect l="-1408" t="-1749" r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01E6862-5845-2D43-893D-2DF199391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571" y="1586841"/>
            <a:ext cx="3118009" cy="921579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D61860C-9AF7-744F-AEB3-DE440F6A9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648" y="3551069"/>
            <a:ext cx="3306932" cy="3306932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E5F4DAD-4655-4B40-91FC-C9CF9DE41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303" y="175694"/>
            <a:ext cx="3306932" cy="3306932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689A2A2A-DEF0-9440-9402-1C6752856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9647" y="175694"/>
            <a:ext cx="3306932" cy="33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96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434F6-40DC-0E49-91ED-A47CBCED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altLang="zh-CN" dirty="0"/>
              <a:t>D</a:t>
            </a:r>
            <a:r>
              <a:rPr lang="en-US" dirty="0"/>
              <a:t>iagnosis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3A359-ACC1-E340-A1D7-61CCE41F9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154" y="1550400"/>
            <a:ext cx="10817646" cy="4700703"/>
          </a:xfrm>
        </p:spPr>
        <p:txBody>
          <a:bodyPr numCol="2">
            <a:normAutofit/>
          </a:bodyPr>
          <a:lstStyle/>
          <a:p>
            <a:endParaRPr lang="en-US" sz="1800" dirty="0"/>
          </a:p>
          <a:p>
            <a:r>
              <a:rPr lang="en-US" altLang="zh-CN" dirty="0"/>
              <a:t>Advantages: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Perform</a:t>
            </a:r>
            <a:r>
              <a:rPr lang="zh-CN" altLang="en-US" sz="2000" dirty="0"/>
              <a:t> </a:t>
            </a:r>
            <a:r>
              <a:rPr lang="en-US" altLang="zh-CN" sz="2000" dirty="0"/>
              <a:t>well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diagnosis.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serious</a:t>
            </a:r>
            <a:r>
              <a:rPr lang="zh-CN" altLang="en-US" sz="2000" dirty="0"/>
              <a:t> </a:t>
            </a:r>
            <a:r>
              <a:rPr lang="en-US" sz="2000" dirty="0"/>
              <a:t>multicollinearity</a:t>
            </a:r>
            <a:r>
              <a:rPr lang="en-US" altLang="zh-CN" sz="20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linear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</a:t>
            </a:r>
            <a:r>
              <a:rPr lang="zh-CN" altLang="en-US" sz="2000" dirty="0"/>
              <a:t> </a:t>
            </a:r>
            <a:r>
              <a:rPr lang="en-US" altLang="zh-CN" sz="2000" dirty="0"/>
              <a:t>assumptions</a:t>
            </a:r>
            <a:r>
              <a:rPr lang="zh-CN" altLang="en-US" sz="2000" dirty="0"/>
              <a:t> </a:t>
            </a:r>
            <a:r>
              <a:rPr lang="en-US" altLang="zh-CN" sz="2000" dirty="0"/>
              <a:t>hold.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en-US" altLang="zh-CN" dirty="0"/>
              <a:t>Disadvantages:</a:t>
            </a:r>
            <a:r>
              <a:rPr lang="zh-CN" altLang="en-US" dirty="0"/>
              <a:t> 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R-squared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perfect.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r>
              <a:rPr lang="en-US" altLang="zh-CN" dirty="0"/>
              <a:t>Improvement: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expect</a:t>
            </a:r>
            <a:r>
              <a:rPr lang="zh-CN" altLang="en-US" sz="2000" dirty="0"/>
              <a:t> </a:t>
            </a:r>
            <a:r>
              <a:rPr lang="en-US" altLang="zh-CN" sz="2000" dirty="0"/>
              <a:t>large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detailed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sets.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any</a:t>
            </a:r>
            <a:r>
              <a:rPr lang="zh-CN" altLang="en-US" sz="2000" dirty="0"/>
              <a:t> </a:t>
            </a:r>
            <a:r>
              <a:rPr lang="en-US" altLang="zh-CN" sz="2000" dirty="0"/>
              <a:t>improvement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new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complex</a:t>
            </a:r>
            <a:r>
              <a:rPr lang="zh-CN" altLang="en-US" sz="2000" dirty="0"/>
              <a:t> </a:t>
            </a:r>
            <a:r>
              <a:rPr lang="en-US" altLang="zh-CN" sz="2000" dirty="0"/>
              <a:t>transformation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combination?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05998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1A37-CD95-B949-842E-4D41C8F6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43" y="197519"/>
            <a:ext cx="10515600" cy="1325563"/>
          </a:xfrm>
        </p:spPr>
        <p:txBody>
          <a:bodyPr/>
          <a:lstStyle/>
          <a:p>
            <a:r>
              <a:rPr lang="en-US" altLang="zh-CN" dirty="0"/>
              <a:t>Shiny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408C6-07D7-154A-832B-7A4B4C7B2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43" y="1292646"/>
            <a:ext cx="5350934" cy="435133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Unit</a:t>
            </a:r>
            <a:r>
              <a:rPr lang="zh-CN" altLang="en-US" sz="2000" dirty="0"/>
              <a:t> </a:t>
            </a:r>
            <a:r>
              <a:rPr lang="en-US" altLang="zh-CN" sz="2000" dirty="0"/>
              <a:t>change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metric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English.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Color</a:t>
            </a:r>
            <a:r>
              <a:rPr lang="zh-CN" altLang="en-US" sz="2000" dirty="0"/>
              <a:t> </a:t>
            </a:r>
            <a:r>
              <a:rPr lang="en-US" altLang="zh-CN" sz="2000" dirty="0"/>
              <a:t>warning</a:t>
            </a:r>
            <a:r>
              <a:rPr lang="zh-CN" altLang="en-US" sz="2000" dirty="0"/>
              <a:t> </a:t>
            </a:r>
            <a:r>
              <a:rPr lang="en-US" altLang="zh-CN" sz="2000" dirty="0"/>
              <a:t>when</a:t>
            </a:r>
            <a:r>
              <a:rPr lang="zh-CN" altLang="en-US" sz="2000" dirty="0"/>
              <a:t> </a:t>
            </a:r>
            <a:r>
              <a:rPr lang="en-US" altLang="zh-CN" sz="2000" dirty="0"/>
              <a:t>your</a:t>
            </a:r>
            <a:r>
              <a:rPr lang="zh-CN" altLang="en-US" sz="2000" dirty="0"/>
              <a:t> </a:t>
            </a:r>
            <a:r>
              <a:rPr lang="en-US" altLang="zh-CN" sz="2000" dirty="0"/>
              <a:t>bodyfat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high.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Body</a:t>
            </a:r>
            <a:r>
              <a:rPr lang="zh-CN" altLang="en-US" sz="2000" dirty="0"/>
              <a:t> </a:t>
            </a:r>
            <a:r>
              <a:rPr lang="en-US" altLang="zh-CN" sz="2000" dirty="0"/>
              <a:t>fat</a:t>
            </a:r>
            <a:r>
              <a:rPr lang="zh-CN" altLang="en-US" sz="2000" dirty="0"/>
              <a:t> </a:t>
            </a:r>
            <a:r>
              <a:rPr lang="en-US" altLang="zh-CN" sz="2000" dirty="0"/>
              <a:t>suggestion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sz="2000" dirty="0"/>
              <a:t>American Council on Exercise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3055EB-790E-B843-8393-6A369D5F9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4" y="3680975"/>
            <a:ext cx="4065258" cy="2979506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EE57D0-F187-6F47-9202-F02C4C3F6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327" y="3686757"/>
            <a:ext cx="3693384" cy="2702103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7D93E0-6BEE-EA4F-9137-54BBFB151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525" y="197519"/>
            <a:ext cx="5688568" cy="415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60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A72C-3B8D-2549-9790-AE992B84C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Acknowledge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37552-341C-1341-A037-5C4153295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4271"/>
            <a:ext cx="11197281" cy="4619242"/>
          </a:xfrm>
        </p:spPr>
        <p:txBody>
          <a:bodyPr numCol="2">
            <a:noAutofit/>
          </a:bodyPr>
          <a:lstStyle/>
          <a:p>
            <a:r>
              <a:rPr lang="en-US" altLang="zh-CN" sz="2000" b="1" dirty="0"/>
              <a:t>GitHub,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Main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Main</a:t>
            </a:r>
            <a:r>
              <a:rPr lang="zh-CN" altLang="en-US" sz="2000" dirty="0"/>
              <a:t> </a:t>
            </a:r>
            <a:r>
              <a:rPr lang="en-US" altLang="zh-CN" sz="2000" dirty="0"/>
              <a:t>code</a:t>
            </a:r>
            <a:r>
              <a:rPr lang="zh-CN" altLang="en-US" sz="2000" dirty="0"/>
              <a:t> </a:t>
            </a:r>
            <a:r>
              <a:rPr lang="en-US" altLang="zh-CN" sz="2000" dirty="0"/>
              <a:t>edited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CHENYANG</a:t>
            </a:r>
            <a:r>
              <a:rPr lang="zh-CN" altLang="en-US" sz="2000" dirty="0"/>
              <a:t> </a:t>
            </a:r>
            <a:r>
              <a:rPr lang="en-US" altLang="zh-CN" sz="2000" dirty="0"/>
              <a:t>JIANG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ENZE</a:t>
            </a:r>
            <a:r>
              <a:rPr lang="zh-CN" altLang="en-US" sz="2000" dirty="0"/>
              <a:t> </a:t>
            </a:r>
            <a:r>
              <a:rPr lang="en-US" altLang="zh-CN" sz="2000" dirty="0"/>
              <a:t>WANG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PCA</a:t>
            </a:r>
            <a:r>
              <a:rPr lang="zh-CN" altLang="en-US" sz="2000" dirty="0"/>
              <a:t> </a:t>
            </a:r>
            <a:r>
              <a:rPr lang="en-US" altLang="zh-CN" sz="2000" dirty="0"/>
              <a:t>edited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 err="1"/>
              <a:t>HanGyu</a:t>
            </a:r>
            <a:r>
              <a:rPr lang="zh-CN" altLang="en-US" sz="2000" dirty="0"/>
              <a:t> </a:t>
            </a:r>
            <a:r>
              <a:rPr lang="en-US" altLang="zh-CN" sz="2000" dirty="0"/>
              <a:t>KANG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selection</a:t>
            </a:r>
            <a:r>
              <a:rPr lang="zh-CN" altLang="en-US" sz="2000" dirty="0"/>
              <a:t> </a:t>
            </a:r>
            <a:r>
              <a:rPr lang="en-US" altLang="zh-CN" sz="2000" dirty="0"/>
              <a:t>fixed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RUI</a:t>
            </a:r>
            <a:r>
              <a:rPr lang="zh-CN" altLang="en-US" sz="2000" dirty="0"/>
              <a:t> </a:t>
            </a:r>
            <a:r>
              <a:rPr lang="en-US" altLang="zh-CN" sz="2000" dirty="0"/>
              <a:t>HUANG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GitHub</a:t>
            </a:r>
            <a:r>
              <a:rPr lang="zh-CN" altLang="en-US" sz="2000" dirty="0"/>
              <a:t> </a:t>
            </a:r>
            <a:r>
              <a:rPr lang="en-US" altLang="zh-CN" sz="2000" dirty="0"/>
              <a:t>maintained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ENZE</a:t>
            </a:r>
            <a:r>
              <a:rPr lang="zh-CN" altLang="en-US" sz="2000" dirty="0"/>
              <a:t> </a:t>
            </a:r>
            <a:r>
              <a:rPr lang="en-US" altLang="zh-CN" sz="2000" dirty="0"/>
              <a:t>WANG</a:t>
            </a:r>
          </a:p>
          <a:p>
            <a:r>
              <a:rPr lang="en-US" altLang="zh-CN" sz="2000" b="1" dirty="0"/>
              <a:t>Shiny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App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Main</a:t>
            </a:r>
            <a:r>
              <a:rPr lang="zh-CN" altLang="en-US" sz="2000" dirty="0"/>
              <a:t> </a:t>
            </a:r>
            <a:r>
              <a:rPr lang="en-US" altLang="zh-CN" sz="2000" dirty="0"/>
              <a:t>edited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RUI</a:t>
            </a:r>
            <a:r>
              <a:rPr lang="zh-CN" altLang="en-US" sz="2000" dirty="0"/>
              <a:t> </a:t>
            </a:r>
            <a:r>
              <a:rPr lang="en-US" altLang="zh-CN" sz="2000" dirty="0"/>
              <a:t>HUANG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sz="2000" dirty="0" err="1"/>
              <a:t>HanGyu</a:t>
            </a:r>
            <a:r>
              <a:rPr lang="en-US" sz="2000" dirty="0"/>
              <a:t> KANG </a:t>
            </a: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interface, </a:t>
            </a:r>
            <a:r>
              <a:rPr lang="en-US" sz="2000" dirty="0" err="1"/>
              <a:t>ggplot</a:t>
            </a:r>
            <a:r>
              <a:rPr lang="en-US" sz="2000" dirty="0"/>
              <a:t> and unit part are fixed, edited and maintained by ENZE WANG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Other problems are fixed by CHENYANG JIANG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b="1" dirty="0"/>
              <a:t>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PPT</a:t>
            </a:r>
            <a:r>
              <a:rPr lang="zh-CN" altLang="en-US" sz="2000" dirty="0"/>
              <a:t> </a:t>
            </a:r>
            <a:r>
              <a:rPr lang="en-US" altLang="zh-CN" sz="2000" dirty="0"/>
              <a:t>edited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ENZE</a:t>
            </a:r>
            <a:r>
              <a:rPr lang="zh-CN" altLang="en-US" sz="2000" dirty="0"/>
              <a:t> </a:t>
            </a:r>
            <a:r>
              <a:rPr lang="en-US" altLang="zh-CN" sz="2000" dirty="0"/>
              <a:t>WANG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Video</a:t>
            </a:r>
            <a:r>
              <a:rPr lang="zh-CN" altLang="en-US" sz="2000" dirty="0"/>
              <a:t> </a:t>
            </a:r>
            <a:r>
              <a:rPr lang="en-US" altLang="zh-CN" sz="2000" dirty="0"/>
              <a:t>edited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sz="2000" dirty="0" err="1"/>
              <a:t>HanGyu</a:t>
            </a:r>
            <a:r>
              <a:rPr lang="en-US" sz="2000" dirty="0"/>
              <a:t> KANG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P</a:t>
            </a:r>
            <a:r>
              <a:rPr lang="en-US" sz="2000" dirty="0"/>
              <a:t>resented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sz="2000" dirty="0"/>
              <a:t>CHENYANG JIANG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RUI</a:t>
            </a:r>
            <a:r>
              <a:rPr lang="zh-CN" altLang="en-US" sz="2000" dirty="0"/>
              <a:t> </a:t>
            </a:r>
            <a:r>
              <a:rPr lang="en-US" altLang="zh-CN" sz="2000" dirty="0"/>
              <a:t>HUANG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altLang="zh-CN" sz="2000" dirty="0"/>
          </a:p>
          <a:p>
            <a:r>
              <a:rPr lang="en-US" altLang="zh-CN" sz="2000" b="1" dirty="0"/>
              <a:t>PDF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Summary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Main</a:t>
            </a:r>
            <a:r>
              <a:rPr lang="zh-CN" altLang="en-US" sz="2000" dirty="0"/>
              <a:t> </a:t>
            </a:r>
            <a:r>
              <a:rPr lang="en-US" altLang="zh-CN" sz="2000" dirty="0"/>
              <a:t>edited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ENZE</a:t>
            </a:r>
            <a:r>
              <a:rPr lang="zh-CN" altLang="en-US" sz="2000" dirty="0"/>
              <a:t> </a:t>
            </a:r>
            <a:r>
              <a:rPr lang="en-US" altLang="zh-CN" sz="2000" dirty="0"/>
              <a:t>WANG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Fixed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RUI</a:t>
            </a:r>
            <a:r>
              <a:rPr lang="zh-CN" altLang="en-US" sz="2000" dirty="0"/>
              <a:t> </a:t>
            </a:r>
            <a:r>
              <a:rPr lang="en-US" altLang="zh-CN" sz="2000" dirty="0"/>
              <a:t>HUANG,</a:t>
            </a:r>
            <a:r>
              <a:rPr lang="zh-CN" altLang="en-US" sz="2000" dirty="0"/>
              <a:t> </a:t>
            </a:r>
            <a:r>
              <a:rPr lang="en-US" altLang="zh-CN" sz="2000" dirty="0"/>
              <a:t>CHENYANG</a:t>
            </a:r>
            <a:r>
              <a:rPr lang="zh-CN" altLang="en-US" sz="2000" dirty="0"/>
              <a:t> </a:t>
            </a:r>
            <a:r>
              <a:rPr lang="en-US" altLang="zh-CN" sz="2000" dirty="0"/>
              <a:t>JIANG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 err="1"/>
              <a:t>HanGyu</a:t>
            </a:r>
            <a:r>
              <a:rPr lang="zh-CN" altLang="en-US" sz="2000" dirty="0"/>
              <a:t> </a:t>
            </a:r>
            <a:r>
              <a:rPr lang="en-US" altLang="zh-CN" sz="2000" dirty="0"/>
              <a:t>KANG</a:t>
            </a:r>
          </a:p>
          <a:p>
            <a:pPr marL="1143000" indent="-1143000">
              <a:buFont typeface="+mj-lt"/>
              <a:buAutoNum type="arabicPeriod"/>
            </a:pPr>
            <a:endParaRPr lang="en-US" altLang="zh-CN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5336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0927-2B1A-4040-BAF9-468FCA8F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CBA88-2BB3-1647-B771-A3C5599D8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Fat</a:t>
            </a:r>
            <a:r>
              <a:rPr lang="zh-CN" altLang="en-US" dirty="0"/>
              <a:t> </a:t>
            </a:r>
            <a:r>
              <a:rPr lang="en-US" altLang="zh-CN" dirty="0"/>
              <a:t>Percentage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mass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fat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mass.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precise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measure</a:t>
            </a:r>
            <a:r>
              <a:rPr lang="zh-CN" altLang="en-US" dirty="0"/>
              <a:t> </a:t>
            </a:r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fat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combine</a:t>
            </a:r>
            <a:r>
              <a:rPr lang="zh-CN" altLang="en-US" dirty="0"/>
              <a:t> </a:t>
            </a:r>
            <a:r>
              <a:rPr lang="en-US" altLang="zh-CN" dirty="0"/>
              <a:t>submersion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Siri</a:t>
            </a:r>
            <a:r>
              <a:rPr lang="zh-CN" altLang="en-US" dirty="0"/>
              <a:t> </a:t>
            </a:r>
            <a:r>
              <a:rPr lang="en-US" altLang="zh-CN" dirty="0"/>
              <a:t>equation</a:t>
            </a:r>
            <a:r>
              <a:rPr lang="zh-CN" altLang="en-US" dirty="0"/>
              <a:t> </a:t>
            </a:r>
            <a:r>
              <a:rPr lang="en-US" altLang="zh-CN" dirty="0"/>
              <a:t>(Body</a:t>
            </a:r>
            <a:r>
              <a:rPr lang="zh-CN" altLang="en-US" dirty="0"/>
              <a:t> </a:t>
            </a:r>
            <a:r>
              <a:rPr lang="en-US" altLang="zh-CN" dirty="0"/>
              <a:t>fat=495/Density-450).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difficult.</a:t>
            </a:r>
          </a:p>
          <a:p>
            <a:endParaRPr lang="en-US" altLang="zh-CN" dirty="0"/>
          </a:p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convenient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fat.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55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100-09CA-CA4A-B24C-EE93553C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9CFEF-65DC-4445-B9E5-3FF637F1C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070" y="1831803"/>
            <a:ext cx="3783227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252</a:t>
            </a:r>
            <a:r>
              <a:rPr lang="zh-CN" altLang="en-US" sz="2000" dirty="0"/>
              <a:t> </a:t>
            </a:r>
            <a:r>
              <a:rPr lang="en-US" altLang="zh-CN" sz="2000" dirty="0"/>
              <a:t>observations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16</a:t>
            </a:r>
            <a:r>
              <a:rPr lang="zh-CN" altLang="en-US" sz="2000" dirty="0"/>
              <a:t> </a:t>
            </a:r>
            <a:r>
              <a:rPr lang="en-US" altLang="zh-CN" sz="2000" dirty="0"/>
              <a:t>valid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Study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distribution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range.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Find</a:t>
            </a:r>
            <a:r>
              <a:rPr lang="zh-CN" altLang="en-US" sz="2000" dirty="0"/>
              <a:t> </a:t>
            </a:r>
            <a:r>
              <a:rPr lang="en-US" altLang="zh-CN" sz="2000" dirty="0"/>
              <a:t>any</a:t>
            </a:r>
            <a:r>
              <a:rPr lang="zh-CN" altLang="en-US" sz="2000" dirty="0"/>
              <a:t> </a:t>
            </a:r>
            <a:r>
              <a:rPr lang="en-US" altLang="zh-CN" sz="2000" dirty="0"/>
              <a:t>outliers.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Find</a:t>
            </a:r>
            <a:r>
              <a:rPr lang="zh-CN" altLang="en-US" sz="2000" dirty="0"/>
              <a:t> </a:t>
            </a:r>
            <a:r>
              <a:rPr lang="en-US" altLang="zh-CN" sz="2000" dirty="0"/>
              <a:t>any</a:t>
            </a:r>
            <a:r>
              <a:rPr lang="zh-CN" altLang="en-US" sz="2000" dirty="0"/>
              <a:t> </a:t>
            </a:r>
            <a:r>
              <a:rPr lang="en-US" altLang="zh-CN" sz="2000" dirty="0"/>
              <a:t>null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abnormal</a:t>
            </a:r>
            <a:r>
              <a:rPr lang="zh-CN" altLang="en-US" sz="2000" dirty="0"/>
              <a:t> </a:t>
            </a:r>
            <a:r>
              <a:rPr lang="en-US" altLang="zh-CN" sz="2000" dirty="0"/>
              <a:t>value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43A0738E-58FF-464B-8883-9C14FE3F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047" y="2075935"/>
            <a:ext cx="3329026" cy="3329026"/>
          </a:xfrm>
          <a:prstGeom prst="rect">
            <a:avLst/>
          </a:prstGeom>
        </p:spPr>
      </p:pic>
      <p:pic>
        <p:nvPicPr>
          <p:cNvPr id="10" name="Picture 9" descr="Diagram, timeline&#10;&#10;Description automatically generated">
            <a:extLst>
              <a:ext uri="{FF2B5EF4-FFF2-40B4-BE49-F238E27FC236}">
                <a16:creationId xmlns:a16="http://schemas.microsoft.com/office/drawing/2014/main" id="{EB60190E-7639-174C-9407-FC3989294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850" y="1831803"/>
            <a:ext cx="3518299" cy="351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3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0A70C-924B-D340-B386-D8911595C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Boxplots</a:t>
            </a:r>
            <a:endParaRPr lang="en-US" dirty="0"/>
          </a:p>
        </p:txBody>
      </p: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63766209-C336-5A49-8B54-8E9568733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8828" y="1567120"/>
            <a:ext cx="4149280" cy="4149280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CB01EF-6D14-CA4C-A7E9-A65A4879CC21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45362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/>
              <a:t>Outstanding</a:t>
            </a:r>
            <a:r>
              <a:rPr lang="zh-CN" altLang="en-US" sz="2000" dirty="0"/>
              <a:t> </a:t>
            </a:r>
            <a:r>
              <a:rPr lang="en-US" altLang="zh-CN" sz="2000" dirty="0"/>
              <a:t>outliers: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C0897E9-F7B8-5D4F-9631-0D50FBC52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176000"/>
              </p:ext>
            </p:extLst>
          </p:nvPr>
        </p:nvGraphicFramePr>
        <p:xfrm>
          <a:off x="363892" y="2219553"/>
          <a:ext cx="7127577" cy="3597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115">
                  <a:extLst>
                    <a:ext uri="{9D8B030D-6E8A-4147-A177-3AD203B41FA5}">
                      <a16:colId xmlns:a16="http://schemas.microsoft.com/office/drawing/2014/main" val="1668988739"/>
                    </a:ext>
                  </a:extLst>
                </a:gridCol>
                <a:gridCol w="2897436">
                  <a:extLst>
                    <a:ext uri="{9D8B030D-6E8A-4147-A177-3AD203B41FA5}">
                      <a16:colId xmlns:a16="http://schemas.microsoft.com/office/drawing/2014/main" val="3482204366"/>
                    </a:ext>
                  </a:extLst>
                </a:gridCol>
                <a:gridCol w="3283026">
                  <a:extLst>
                    <a:ext uri="{9D8B030D-6E8A-4147-A177-3AD203B41FA5}">
                      <a16:colId xmlns:a16="http://schemas.microsoft.com/office/drawing/2014/main" val="2456645190"/>
                    </a:ext>
                  </a:extLst>
                </a:gridCol>
              </a:tblGrid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Method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899763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BODYFAT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Remove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295173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Extreme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value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BODYFAT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Remove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541357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Outliers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from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boxplots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Remove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36148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BMI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equation, update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HEIGHT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69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inches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95421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Outliers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from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boxplots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Remove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39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305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E4E76-D33E-7040-BA0B-56236714D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Siri</a:t>
            </a:r>
            <a:r>
              <a:rPr lang="zh-CN" altLang="en-US" dirty="0"/>
              <a:t> </a:t>
            </a:r>
            <a:r>
              <a:rPr lang="en-US" altLang="zh-CN" dirty="0"/>
              <a:t>Equation</a:t>
            </a:r>
            <a:endParaRPr lang="en-US" dirty="0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EB3C1EAB-621D-404A-B010-A5AAE492C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976136"/>
              </p:ext>
            </p:extLst>
          </p:nvPr>
        </p:nvGraphicFramePr>
        <p:xfrm>
          <a:off x="765580" y="3603367"/>
          <a:ext cx="6267680" cy="2316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944">
                  <a:extLst>
                    <a:ext uri="{9D8B030D-6E8A-4147-A177-3AD203B41FA5}">
                      <a16:colId xmlns:a16="http://schemas.microsoft.com/office/drawing/2014/main" val="1668988739"/>
                    </a:ext>
                  </a:extLst>
                </a:gridCol>
                <a:gridCol w="1923220">
                  <a:extLst>
                    <a:ext uri="{9D8B030D-6E8A-4147-A177-3AD203B41FA5}">
                      <a16:colId xmlns:a16="http://schemas.microsoft.com/office/drawing/2014/main" val="816374259"/>
                    </a:ext>
                  </a:extLst>
                </a:gridCol>
                <a:gridCol w="1806766">
                  <a:extLst>
                    <a:ext uri="{9D8B030D-6E8A-4147-A177-3AD203B41FA5}">
                      <a16:colId xmlns:a16="http://schemas.microsoft.com/office/drawing/2014/main" val="1857730404"/>
                    </a:ext>
                  </a:extLst>
                </a:gridCol>
                <a:gridCol w="1795750">
                  <a:extLst>
                    <a:ext uri="{9D8B030D-6E8A-4147-A177-3AD203B41FA5}">
                      <a16:colId xmlns:a16="http://schemas.microsoft.com/office/drawing/2014/main" val="2456645190"/>
                    </a:ext>
                  </a:extLst>
                </a:gridCol>
              </a:tblGrid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Initial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BODYFAT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BODYFAT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Method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899763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Keep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initial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BODYFAT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295173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14.09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Update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BODYFAT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541357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14.13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Update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BODYFAT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36148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7BDDA7-3DBA-C549-A098-AD21CF331590}"/>
              </a:ext>
            </a:extLst>
          </p:cNvPr>
          <p:cNvSpPr txBox="1">
            <a:spLocks/>
          </p:cNvSpPr>
          <p:nvPr/>
        </p:nvSpPr>
        <p:spPr>
          <a:xfrm>
            <a:off x="630936" y="1690688"/>
            <a:ext cx="64023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Connection</a:t>
            </a:r>
            <a:r>
              <a:rPr lang="zh-CN" altLang="en-US" sz="2000" dirty="0"/>
              <a:t> </a:t>
            </a:r>
            <a:r>
              <a:rPr lang="en-US" altLang="zh-CN" sz="2000" dirty="0"/>
              <a:t>between</a:t>
            </a:r>
            <a:r>
              <a:rPr lang="zh-CN" altLang="en-US" sz="2000" dirty="0"/>
              <a:t> </a:t>
            </a:r>
            <a:r>
              <a:rPr lang="en-US" altLang="zh-CN" sz="2000" dirty="0"/>
              <a:t>BODYFAT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DENSITY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called</a:t>
            </a:r>
            <a:r>
              <a:rPr lang="zh-CN" altLang="en-US" sz="2000" dirty="0"/>
              <a:t> </a:t>
            </a:r>
            <a:r>
              <a:rPr lang="en-US" altLang="zh-CN" sz="2000" dirty="0"/>
              <a:t>Siri</a:t>
            </a:r>
            <a:r>
              <a:rPr lang="zh-CN" altLang="en-US" sz="2000" dirty="0"/>
              <a:t> </a:t>
            </a:r>
            <a:r>
              <a:rPr lang="en-US" altLang="zh-CN" sz="2000" dirty="0"/>
              <a:t>equation.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Siri</a:t>
            </a:r>
            <a:r>
              <a:rPr lang="zh-CN" altLang="en-US" sz="2000" dirty="0"/>
              <a:t> </a:t>
            </a:r>
            <a:r>
              <a:rPr lang="en-US" altLang="zh-CN" sz="2000" dirty="0"/>
              <a:t>equation:</a:t>
            </a:r>
            <a:r>
              <a:rPr lang="zh-CN" altLang="en-US" sz="2000" dirty="0"/>
              <a:t> </a:t>
            </a:r>
            <a:r>
              <a:rPr lang="en-US" altLang="zh-CN" sz="2000" dirty="0"/>
              <a:t>BODYFAT=495/DENSITY-450.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Outstanding</a:t>
            </a:r>
            <a:r>
              <a:rPr lang="zh-CN" altLang="en-US" sz="2000" dirty="0"/>
              <a:t> </a:t>
            </a:r>
            <a:r>
              <a:rPr lang="en-US" altLang="zh-CN" sz="2000" dirty="0"/>
              <a:t>outliers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</a:t>
            </a:r>
            <a:r>
              <a:rPr lang="zh-CN" altLang="en-US" sz="2000" dirty="0"/>
              <a:t> </a:t>
            </a:r>
            <a:r>
              <a:rPr lang="en-US" altLang="zh-CN" sz="2000" dirty="0"/>
              <a:t>between</a:t>
            </a:r>
            <a:r>
              <a:rPr lang="zh-CN" altLang="en-US" sz="2000" dirty="0"/>
              <a:t> </a:t>
            </a:r>
            <a:r>
              <a:rPr lang="en-US" altLang="zh-CN" sz="2000" dirty="0"/>
              <a:t>BODYFAT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1/DENSITY.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774A0B1-AEE4-3E4B-A503-85259A017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648" y="1290797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04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6A9F-2C85-4948-98B1-B201A456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BMI</a:t>
            </a:r>
            <a:r>
              <a:rPr lang="zh-CN" altLang="en-US" dirty="0"/>
              <a:t> </a:t>
            </a:r>
            <a:r>
              <a:rPr lang="en-US" altLang="zh-CN" dirty="0"/>
              <a:t>Equation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54747F-694E-0B4A-AC09-8B2FFD7B788D}"/>
              </a:ext>
            </a:extLst>
          </p:cNvPr>
          <p:cNvSpPr txBox="1">
            <a:spLocks/>
          </p:cNvSpPr>
          <p:nvPr/>
        </p:nvSpPr>
        <p:spPr>
          <a:xfrm>
            <a:off x="545592" y="1800912"/>
            <a:ext cx="67056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Connection</a:t>
            </a:r>
            <a:r>
              <a:rPr lang="zh-CN" altLang="en-US" sz="2000" dirty="0"/>
              <a:t> </a:t>
            </a:r>
            <a:r>
              <a:rPr lang="en-US" altLang="zh-CN" sz="2000" dirty="0"/>
              <a:t>among</a:t>
            </a:r>
            <a:r>
              <a:rPr lang="zh-CN" altLang="en-US" sz="2000" dirty="0"/>
              <a:t> </a:t>
            </a:r>
            <a:r>
              <a:rPr lang="en-US" altLang="zh-CN" sz="2000" dirty="0"/>
              <a:t>ADIPOSITY,</a:t>
            </a:r>
            <a:r>
              <a:rPr lang="zh-CN" altLang="en-US" sz="2000" dirty="0"/>
              <a:t> </a:t>
            </a:r>
            <a:r>
              <a:rPr lang="en-US" altLang="zh-CN" sz="2000" dirty="0"/>
              <a:t>WEIGHT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HEIGHT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called</a:t>
            </a:r>
            <a:r>
              <a:rPr lang="zh-CN" altLang="en-US" sz="2000" dirty="0"/>
              <a:t> </a:t>
            </a:r>
            <a:r>
              <a:rPr lang="en-US" altLang="zh-CN" sz="2000" dirty="0"/>
              <a:t>BMI</a:t>
            </a:r>
            <a:r>
              <a:rPr lang="zh-CN" altLang="en-US" sz="2000" dirty="0"/>
              <a:t> </a:t>
            </a:r>
            <a:r>
              <a:rPr lang="en-US" altLang="zh-CN" sz="2000" dirty="0"/>
              <a:t>equation: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BMI</a:t>
            </a:r>
            <a:r>
              <a:rPr lang="zh-CN" altLang="en-US" sz="2000" dirty="0"/>
              <a:t> </a:t>
            </a:r>
            <a:r>
              <a:rPr lang="en-US" altLang="zh-CN" sz="2000" dirty="0"/>
              <a:t>equation:</a:t>
            </a:r>
            <a:r>
              <a:rPr lang="zh-CN" altLang="en-US" sz="2000" dirty="0"/>
              <a:t> </a:t>
            </a:r>
            <a:r>
              <a:rPr lang="en-US" altLang="zh-CN" sz="2000" dirty="0"/>
              <a:t>ADIPOSITY=703</a:t>
            </a:r>
            <a:r>
              <a:rPr lang="zh-CN" altLang="en-US" sz="2000" dirty="0"/>
              <a:t> </a:t>
            </a:r>
            <a:r>
              <a:rPr lang="en-US" altLang="zh-CN" sz="2000" dirty="0"/>
              <a:t>WEIGHT/HEIGHT</a:t>
            </a:r>
            <a:r>
              <a:rPr lang="en-US" altLang="zh-CN" sz="2000" baseline="30000" dirty="0"/>
              <a:t>2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Outstanding</a:t>
            </a:r>
            <a:r>
              <a:rPr lang="zh-CN" altLang="en-US" sz="2000" dirty="0"/>
              <a:t> </a:t>
            </a:r>
            <a:r>
              <a:rPr lang="en-US" altLang="zh-CN" sz="2000" dirty="0"/>
              <a:t>outliers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</a:t>
            </a:r>
            <a:r>
              <a:rPr lang="zh-CN" altLang="en-US" sz="2000" dirty="0"/>
              <a:t> </a:t>
            </a:r>
            <a:r>
              <a:rPr lang="en-US" altLang="zh-CN" sz="2000" dirty="0"/>
              <a:t>between</a:t>
            </a:r>
            <a:r>
              <a:rPr lang="zh-CN" altLang="en-US" sz="2000" dirty="0"/>
              <a:t> </a:t>
            </a:r>
            <a:r>
              <a:rPr lang="en-US" altLang="zh-CN" sz="2000" dirty="0"/>
              <a:t>ADIPOSITY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WEIGHT/HEIGHT</a:t>
            </a:r>
            <a:r>
              <a:rPr lang="en-US" altLang="zh-CN" sz="2000" baseline="30000" dirty="0"/>
              <a:t>2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560BEC6-BFD1-E545-88E5-5E1D74EAE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736" y="1275588"/>
            <a:ext cx="4392168" cy="4392168"/>
          </a:xfrm>
          <a:prstGeom prst="rect">
            <a:avLst/>
          </a:prstGeom>
        </p:spPr>
      </p:pic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7E5B258C-A2DF-7C4B-93C5-D96139728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921359"/>
              </p:ext>
            </p:extLst>
          </p:nvPr>
        </p:nvGraphicFramePr>
        <p:xfrm>
          <a:off x="545592" y="3821656"/>
          <a:ext cx="6257544" cy="1798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515">
                  <a:extLst>
                    <a:ext uri="{9D8B030D-6E8A-4147-A177-3AD203B41FA5}">
                      <a16:colId xmlns:a16="http://schemas.microsoft.com/office/drawing/2014/main" val="1668988739"/>
                    </a:ext>
                  </a:extLst>
                </a:gridCol>
                <a:gridCol w="1844001">
                  <a:extLst>
                    <a:ext uri="{9D8B030D-6E8A-4147-A177-3AD203B41FA5}">
                      <a16:colId xmlns:a16="http://schemas.microsoft.com/office/drawing/2014/main" val="816374259"/>
                    </a:ext>
                  </a:extLst>
                </a:gridCol>
                <a:gridCol w="1705233">
                  <a:extLst>
                    <a:ext uri="{9D8B030D-6E8A-4147-A177-3AD203B41FA5}">
                      <a16:colId xmlns:a16="http://schemas.microsoft.com/office/drawing/2014/main" val="1857730404"/>
                    </a:ext>
                  </a:extLst>
                </a:gridCol>
                <a:gridCol w="1699795">
                  <a:extLst>
                    <a:ext uri="{9D8B030D-6E8A-4147-A177-3AD203B41FA5}">
                      <a16:colId xmlns:a16="http://schemas.microsoft.com/office/drawing/2014/main" val="2456645190"/>
                    </a:ext>
                  </a:extLst>
                </a:gridCol>
              </a:tblGrid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Initial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sz="1800" dirty="0"/>
                        <a:t>ADIPOSITY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sz="1800" dirty="0"/>
                        <a:t>ADIPOSITY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Method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899763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24.4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27.4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Update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sz="1800" dirty="0"/>
                        <a:t>ADIPOSITY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295173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Update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sz="1800" dirty="0"/>
                        <a:t>ADIPOSITY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541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93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6BB93-A42B-D848-B5C4-EC56C454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84" y="0"/>
            <a:ext cx="10515600" cy="1325563"/>
          </a:xfrm>
        </p:spPr>
        <p:txBody>
          <a:bodyPr/>
          <a:lstStyle/>
          <a:p>
            <a:r>
              <a:rPr lang="en-US" altLang="zh-CN" dirty="0"/>
              <a:t>Clean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A097B8-2DE0-B74C-BDCC-5CF4CED46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68" y="1569484"/>
            <a:ext cx="3787080" cy="397376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E63D72-1CA9-064B-AD26-E1D17EB5E6E5}"/>
              </a:ext>
            </a:extLst>
          </p:cNvPr>
          <p:cNvSpPr txBox="1">
            <a:spLocks/>
          </p:cNvSpPr>
          <p:nvPr/>
        </p:nvSpPr>
        <p:spPr>
          <a:xfrm>
            <a:off x="689918" y="1046162"/>
            <a:ext cx="11289774" cy="55152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/>
              <a:t>Table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deal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outliers: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It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trade</a:t>
            </a:r>
            <a:r>
              <a:rPr lang="zh-CN" altLang="en-US" sz="1800" dirty="0"/>
              <a:t> </a:t>
            </a:r>
            <a:r>
              <a:rPr lang="en-US" altLang="zh-CN" sz="1800" dirty="0"/>
              <a:t>off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keep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remove</a:t>
            </a:r>
            <a:r>
              <a:rPr lang="zh-CN" altLang="en-US" sz="1800" dirty="0"/>
              <a:t> </a:t>
            </a:r>
            <a:r>
              <a:rPr lang="en-US" altLang="zh-CN" sz="1800" dirty="0"/>
              <a:t>outliers.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final</a:t>
            </a:r>
            <a:r>
              <a:rPr lang="zh-CN" altLang="en-US" sz="1800" dirty="0"/>
              <a:t> </a:t>
            </a:r>
            <a:r>
              <a:rPr lang="en-US" altLang="zh-CN" sz="1800" dirty="0"/>
              <a:t>dataset</a:t>
            </a:r>
            <a:r>
              <a:rPr lang="zh-CN" altLang="en-US" sz="1800" dirty="0"/>
              <a:t> </a:t>
            </a:r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dirty="0"/>
              <a:t>248</a:t>
            </a:r>
            <a:r>
              <a:rPr lang="zh-CN" altLang="en-US" sz="1800" dirty="0"/>
              <a:t> </a:t>
            </a:r>
            <a:r>
              <a:rPr lang="en-US" altLang="zh-CN" sz="1800" dirty="0"/>
              <a:t>observations.</a:t>
            </a:r>
            <a:r>
              <a:rPr lang="zh-CN" altLang="en-US" sz="1800" dirty="0"/>
              <a:t>  </a:t>
            </a:r>
            <a:r>
              <a:rPr lang="en-US" altLang="zh-CN" sz="1800" dirty="0"/>
              <a:t>There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high</a:t>
            </a:r>
            <a:r>
              <a:rPr lang="zh-CN" altLang="en-US" sz="1800" dirty="0"/>
              <a:t> </a:t>
            </a:r>
            <a:r>
              <a:rPr lang="en-US" altLang="zh-CN" sz="1800" dirty="0"/>
              <a:t>correlation</a:t>
            </a:r>
            <a:r>
              <a:rPr lang="zh-CN" altLang="en-US" sz="1800" dirty="0"/>
              <a:t> </a:t>
            </a:r>
            <a:r>
              <a:rPr lang="en-US" altLang="zh-CN" sz="1800" dirty="0"/>
              <a:t>among</a:t>
            </a:r>
            <a:r>
              <a:rPr lang="zh-CN" altLang="en-US" sz="1800" dirty="0"/>
              <a:t> </a:t>
            </a:r>
            <a:r>
              <a:rPr lang="en-US" altLang="zh-CN" sz="1800" dirty="0"/>
              <a:t>variables</a:t>
            </a:r>
            <a:r>
              <a:rPr lang="zh-CN" altLang="en-US" sz="1800" dirty="0"/>
              <a:t> </a:t>
            </a:r>
            <a:r>
              <a:rPr lang="en-US" altLang="zh-CN" sz="1800" dirty="0"/>
              <a:t>after</a:t>
            </a:r>
            <a:r>
              <a:rPr lang="zh-CN" altLang="en-US" sz="1800" dirty="0"/>
              <a:t> </a:t>
            </a:r>
            <a:r>
              <a:rPr lang="en-US" altLang="zh-CN" sz="1800" dirty="0"/>
              <a:t>clean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heat</a:t>
            </a:r>
            <a:r>
              <a:rPr lang="zh-CN" altLang="en-US" sz="1800" dirty="0"/>
              <a:t> </a:t>
            </a:r>
            <a:r>
              <a:rPr lang="en-US" altLang="zh-CN" sz="1800" dirty="0"/>
              <a:t>plot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correlation: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 descr="Chart, timeline&#10;&#10;Description automatically generated">
            <a:extLst>
              <a:ext uri="{FF2B5EF4-FFF2-40B4-BE49-F238E27FC236}">
                <a16:creationId xmlns:a16="http://schemas.microsoft.com/office/drawing/2014/main" id="{2293B970-07BC-0D4D-99A5-AE8A0E60B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9097"/>
            <a:ext cx="4722341" cy="47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63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E6F7F-C3F8-EF4D-8A75-F556E6AAD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44030E7-01CA-EA48-8EFA-8F121359E4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122099"/>
                <a:ext cx="10653584" cy="49706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/>
                  <a:t>We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use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linear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regression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model.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/>
                  <a:t>It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unnecessary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transformation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according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BOXCOX.</a:t>
                </a:r>
                <a:r>
                  <a:rPr lang="zh-CN" altLang="en-US" sz="2000" dirty="0"/>
                  <a:t>  </a:t>
                </a:r>
                <a:r>
                  <a:rPr lang="en-US" altLang="zh-CN" sz="2000" dirty="0"/>
                  <a:t>With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/>
                      <m:t>1.03</m:t>
                    </m:r>
                  </m:oMath>
                </a14:m>
                <a:r>
                  <a:rPr lang="en-US" altLang="zh-CN" sz="2000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/>
                  <a:t>From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simple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linear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regression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all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variables,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many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variables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not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significant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there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serious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multicollinearity,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mean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VIF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42.</a:t>
                </a:r>
                <a:r>
                  <a:rPr lang="zh-CN" altLang="en-US" sz="2000" dirty="0"/>
                  <a:t> </a:t>
                </a:r>
                <a:endParaRPr lang="en-US" altLang="zh-CN" sz="2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/>
                  <a:t>Our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groups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PCA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all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variables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from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AGE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WRIST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deal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with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multicollinearity.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Linear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regression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with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first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two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principal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components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PCA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very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bad,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with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low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adjusted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squared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only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0.505.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/>
                  <a:t>Our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groups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also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factor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analysis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our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data,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gives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very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complex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result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which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also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performs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bad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linear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regression.</a:t>
                </a:r>
                <a:r>
                  <a:rPr lang="zh-CN" altLang="en-US" sz="2000" dirty="0"/>
                  <a:t> </a:t>
                </a:r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Therefore,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necessary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select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variables.</a:t>
                </a:r>
                <a:r>
                  <a:rPr lang="zh-CN" altLang="en-US" sz="2000" dirty="0"/>
                  <a:t> </a:t>
                </a:r>
                <a:endParaRPr lang="en-US" altLang="zh-CN" sz="2000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44030E7-01CA-EA48-8EFA-8F121359E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22099"/>
                <a:ext cx="10653584" cy="4970680"/>
              </a:xfrm>
              <a:prstGeom prst="rect">
                <a:avLst/>
              </a:prstGeom>
              <a:blipFill>
                <a:blip r:embed="rId2"/>
                <a:stretch>
                  <a:fillRect l="-715" t="-1531" r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3629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1575</Words>
  <Application>Microsoft Macintosh PowerPoint</Application>
  <PresentationFormat>Widescreen</PresentationFormat>
  <Paragraphs>337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Body Fat Assignment</vt:lpstr>
      <vt:lpstr>Body Fat Assignment</vt:lpstr>
      <vt:lpstr>Introduction</vt:lpstr>
      <vt:lpstr>Data Analysis</vt:lpstr>
      <vt:lpstr>Data Clean - Boxplots</vt:lpstr>
      <vt:lpstr>Data Clean – Siri Equation</vt:lpstr>
      <vt:lpstr>Data Clean – BMI Equation</vt:lpstr>
      <vt:lpstr>Clean Data - Summary</vt:lpstr>
      <vt:lpstr>Variables Selection – Model Build </vt:lpstr>
      <vt:lpstr>Variables Selection – Basic Idea</vt:lpstr>
      <vt:lpstr>Variables Selection – Lasso Regression</vt:lpstr>
      <vt:lpstr>Variables Selection – Subsets Method</vt:lpstr>
      <vt:lpstr>Variables Selection – Forward Direction Search</vt:lpstr>
      <vt:lpstr>Variables Selection – Summary</vt:lpstr>
      <vt:lpstr>Model Selection  30 - Repeated with 10 - fold Cross Validation The root mean squared error and R-squared of 11 models:</vt:lpstr>
      <vt:lpstr>Model Diagnosis and Summary</vt:lpstr>
      <vt:lpstr>Model Diagnosis  – Standardized Residuals, QQ plots for Residuals</vt:lpstr>
      <vt:lpstr>Model Diagnosis – Leverage Plots</vt:lpstr>
      <vt:lpstr>Model Diagnosis – Cook’s Distance</vt:lpstr>
      <vt:lpstr>Model Diagnosis - DFFITS</vt:lpstr>
      <vt:lpstr>Model Diagnosis  - DFBETAS</vt:lpstr>
      <vt:lpstr>Model Diagnosis and Summary</vt:lpstr>
      <vt:lpstr>Shiny Application</vt:lpstr>
      <vt:lpstr>Acknowledge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 Fat Assignment</dc:title>
  <dc:creator>Wang Enze</dc:creator>
  <cp:lastModifiedBy>Wang Enze</cp:lastModifiedBy>
  <cp:revision>1</cp:revision>
  <dcterms:created xsi:type="dcterms:W3CDTF">2020-10-10T17:23:29Z</dcterms:created>
  <dcterms:modified xsi:type="dcterms:W3CDTF">2020-10-10T17:58:02Z</dcterms:modified>
</cp:coreProperties>
</file>